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jpeg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1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44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312" r:id="rId4"/>
    <p:sldId id="260" r:id="rId5"/>
    <p:sldId id="261" r:id="rId6"/>
    <p:sldId id="262" r:id="rId7"/>
    <p:sldId id="263" r:id="rId8"/>
    <p:sldId id="264" r:id="rId9"/>
    <p:sldId id="265" r:id="rId10"/>
    <p:sldId id="313" r:id="rId11"/>
    <p:sldId id="268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286" r:id="rId23"/>
    <p:sldId id="287" r:id="rId24"/>
    <p:sldId id="289" r:id="rId25"/>
    <p:sldId id="290" r:id="rId26"/>
    <p:sldId id="291" r:id="rId27"/>
    <p:sldId id="292" r:id="rId28"/>
    <p:sldId id="295" r:id="rId29"/>
    <p:sldId id="314" r:id="rId30"/>
    <p:sldId id="315" r:id="rId31"/>
    <p:sldId id="316" r:id="rId32"/>
    <p:sldId id="317" r:id="rId33"/>
    <p:sldId id="318" r:id="rId34"/>
    <p:sldId id="319" r:id="rId35"/>
    <p:sldId id="301" r:id="rId36"/>
    <p:sldId id="302" r:id="rId37"/>
    <p:sldId id="303" r:id="rId38"/>
    <p:sldId id="304" r:id="rId39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24"/>
    <p:restoredTop sz="94719"/>
  </p:normalViewPr>
  <p:slideViewPr>
    <p:cSldViewPr>
      <p:cViewPr varScale="1">
        <p:scale>
          <a:sx n="196" d="100"/>
          <a:sy n="196" d="100"/>
        </p:scale>
        <p:origin x="432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1C788-56A1-2E45-A024-5C42A74F7F0E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12F9F-468F-E040-8F6D-DB6B5D370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38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baa635cc9_0_5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22baa635cc9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baa635cc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baa635cc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Давайте поближе познакомимся с ОТУС.</a:t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ОТУС задумывался как компания, которая позволяет обучаться у опытных специалистов высокого уровня в различных областях IT, каждого из которых мы обучаем, как эффективно преподавать.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Мы сторонники обучения у практиков, а не теоретиков, поэтому все наши преподаватели являются действующими специалистами, что позволяет им постоянно быть в курсе лучших решений и оперативно дополнять программу необходимыми изменениями.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Изначально мы создавали курсы для повышения квалификации действующих специалистов в области IT, но стали получать множество запросов на обучение с нуля, поэтому сейчас мы даем возможность любому замотивированному человеку освоить специальность в области IT.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305d12f47_1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В связи с тем, что 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Программы курсов в OTUS разрабатываются на основе того, что требуется на данный момент на кадровом рынке в топовые компании. </a:t>
            </a:r>
            <a:endParaRPr/>
          </a:p>
        </p:txBody>
      </p:sp>
      <p:sp>
        <p:nvSpPr>
          <p:cNvPr id="339" name="Google Shape;339;gf305d12f47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9274" y="383031"/>
            <a:ext cx="3855085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078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245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87699" y="1397762"/>
            <a:ext cx="1944370" cy="3142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FF99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22787" y="1120140"/>
            <a:ext cx="1875790" cy="3541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ТИТУЛЬНЫЙ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327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Белый слайд + заголовок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57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6680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848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699247" y="4876800"/>
            <a:ext cx="1298448" cy="1463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9274" y="383031"/>
            <a:ext cx="4399915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61125" y="2344927"/>
            <a:ext cx="4507230" cy="2405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habr.com/ru/companies/otus/articles/339904/" TargetMode="Externa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irflow.apache.org/docs/apache-airflow/stable/_api/airflow/operators/index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irflow.apache.org/docs/apache-airflow/stable/start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linkedin.com/in/igor-stureiko" TargetMode="Externa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igor-stureiko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258" name="Google Shape;258;p62"/>
          <p:cNvSpPr txBox="1">
            <a:spLocks noGrp="1"/>
          </p:cNvSpPr>
          <p:nvPr>
            <p:ph type="title"/>
          </p:nvPr>
        </p:nvSpPr>
        <p:spPr>
          <a:xfrm>
            <a:off x="944650" y="1477350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Python Pro</a:t>
            </a:r>
            <a:br>
              <a:rPr lang="en-US" dirty="0"/>
            </a:br>
            <a:r>
              <a:rPr lang="en-US" sz="3200" dirty="0" err="1"/>
              <a:t>AirFlow</a:t>
            </a:r>
            <a:r>
              <a:rPr lang="en-US" sz="3200" dirty="0"/>
              <a:t> – </a:t>
            </a:r>
            <a:r>
              <a:rPr lang="ru-RU" sz="3200" dirty="0"/>
              <a:t>оркестрация задач</a:t>
            </a:r>
            <a:endParaRPr 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Напишите, пожалуйста, в чат подходящую цифру</a:t>
            </a:r>
            <a:endParaRPr/>
          </a:p>
        </p:txBody>
      </p:sp>
      <p:sp>
        <p:nvSpPr>
          <p:cNvPr id="376" name="Google Shape;376;p73"/>
          <p:cNvSpPr txBox="1">
            <a:spLocks noGrp="1"/>
          </p:cNvSpPr>
          <p:nvPr>
            <p:ph type="body" idx="4294967295"/>
          </p:nvPr>
        </p:nvSpPr>
        <p:spPr>
          <a:xfrm>
            <a:off x="567875" y="1930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1</a:t>
            </a:r>
            <a:r>
              <a:rPr lang="ru" sz="1900" b="1"/>
              <a:t> -</a:t>
            </a:r>
            <a:r>
              <a:rPr lang="ru" sz="1900"/>
              <a:t> если уже учились у нас в компании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2</a:t>
            </a:r>
            <a:r>
              <a:rPr lang="ru" sz="1900" b="1"/>
              <a:t> -</a:t>
            </a:r>
            <a:r>
              <a:rPr lang="ru" sz="1900"/>
              <a:t> если НЕ учились, но слышали о нас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3</a:t>
            </a:r>
            <a:r>
              <a:rPr lang="ru" sz="1900" b="1"/>
              <a:t> -</a:t>
            </a:r>
            <a:r>
              <a:rPr lang="ru" sz="1900"/>
              <a:t> если впервые знакомитесь с OTUS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7" name="Google Shape;37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650" y="3239988"/>
            <a:ext cx="651601" cy="6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150" y="1569211"/>
            <a:ext cx="665353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5400" spc="-95" dirty="0">
                <a:solidFill>
                  <a:srgbClr val="FFFFFF"/>
                </a:solidFill>
              </a:rPr>
              <a:t>Оркестрация задач</a:t>
            </a:r>
            <a:endParaRPr sz="5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908205-FAE2-0442-B0F5-9E247F124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Оркестрация - </a:t>
            </a:r>
            <a:r>
              <a:rPr lang="en-US" dirty="0" err="1"/>
              <a:t>cron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11290A8-282F-D141-B22E-931E9235E439}"/>
              </a:ext>
            </a:extLst>
          </p:cNvPr>
          <p:cNvSpPr txBox="1"/>
          <p:nvPr/>
        </p:nvSpPr>
        <p:spPr>
          <a:xfrm>
            <a:off x="469746" y="1072806"/>
            <a:ext cx="8445654" cy="399737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295"/>
              </a:spcBef>
            </a:pPr>
            <a:r>
              <a:rPr sz="1400" b="1" dirty="0">
                <a:solidFill>
                  <a:schemeClr val="tx1"/>
                </a:solidFill>
                <a:latin typeface="+mn-lt"/>
                <a:cs typeface="Calibri"/>
              </a:rPr>
              <a:t>cron</a:t>
            </a:r>
            <a:r>
              <a:rPr sz="1400" b="1" spc="180" dirty="0">
                <a:solidFill>
                  <a:schemeClr val="tx1"/>
                </a:solidFill>
                <a:latin typeface="+mn-lt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Calibri"/>
              </a:rPr>
              <a:t>—</a:t>
            </a:r>
            <a:r>
              <a:rPr sz="1400" spc="155" dirty="0">
                <a:solidFill>
                  <a:schemeClr val="tx1"/>
                </a:solidFill>
                <a:latin typeface="+mn-lt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классический</a:t>
            </a:r>
            <a:r>
              <a:rPr sz="1400" spc="10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 err="1">
                <a:solidFill>
                  <a:schemeClr val="tx1"/>
                </a:solidFill>
                <a:latin typeface="+mn-lt"/>
                <a:cs typeface="Trebuchet MS"/>
              </a:rPr>
              <a:t>демон</a:t>
            </a:r>
            <a:r>
              <a:rPr sz="1400" spc="9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-20" dirty="0">
                <a:solidFill>
                  <a:schemeClr val="tx1"/>
                </a:solidFill>
                <a:latin typeface="+mn-lt"/>
                <a:cs typeface="Trebuchet MS"/>
              </a:rPr>
              <a:t>UNIX,</a:t>
            </a:r>
            <a:r>
              <a:rPr sz="1400" spc="9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использующийся</a:t>
            </a:r>
            <a:r>
              <a:rPr sz="1400" spc="9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-25" dirty="0">
                <a:solidFill>
                  <a:schemeClr val="tx1"/>
                </a:solidFill>
                <a:latin typeface="+mn-lt"/>
                <a:cs typeface="Trebuchet MS"/>
              </a:rPr>
              <a:t>для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периодического</a:t>
            </a:r>
            <a:r>
              <a:rPr sz="1400" spc="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выполнения</a:t>
            </a:r>
            <a:r>
              <a:rPr sz="1400" spc="7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заданий</a:t>
            </a:r>
            <a:r>
              <a:rPr sz="1400" spc="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в</a:t>
            </a:r>
            <a:r>
              <a:rPr sz="1400" spc="7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определённое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время.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endParaRPr lang="en-US" sz="1400" spc="8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12700" marR="5080">
              <a:lnSpc>
                <a:spcPct val="91800"/>
              </a:lnSpc>
              <a:spcBef>
                <a:spcPts val="295"/>
              </a:spcBef>
            </a:pPr>
            <a:r>
              <a:rPr sz="1400" dirty="0" err="1">
                <a:solidFill>
                  <a:schemeClr val="tx1"/>
                </a:solidFill>
                <a:latin typeface="+mn-lt"/>
                <a:cs typeface="Trebuchet MS"/>
              </a:rPr>
              <a:t>Регулярные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действия</a:t>
            </a:r>
            <a:r>
              <a:rPr sz="1400" spc="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45" dirty="0">
                <a:solidFill>
                  <a:schemeClr val="tx1"/>
                </a:solidFill>
                <a:latin typeface="+mn-lt"/>
                <a:cs typeface="Trebuchet MS"/>
              </a:rPr>
              <a:t>описываются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инструкциями,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помещенными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в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файлы</a:t>
            </a:r>
            <a:r>
              <a:rPr sz="1400" spc="3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+mn-lt"/>
                <a:cs typeface="Trebuchet MS"/>
              </a:rPr>
              <a:t>crontab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и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в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специальные</a:t>
            </a:r>
            <a:r>
              <a:rPr sz="1400" spc="4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+mn-lt"/>
                <a:cs typeface="Trebuchet MS"/>
              </a:rPr>
              <a:t>каталоги.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298450" indent="-285750">
              <a:lnSpc>
                <a:spcPts val="1860"/>
              </a:lnSpc>
              <a:spcBef>
                <a:spcPts val="149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</a:rPr>
              <a:t>Автоматизация рутинных задач</a:t>
            </a:r>
          </a:p>
          <a:p>
            <a:pPr marL="298450" indent="-285750">
              <a:lnSpc>
                <a:spcPts val="186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lang="ru-RU" sz="1400" spc="-10" dirty="0">
                <a:solidFill>
                  <a:schemeClr val="tx1"/>
                </a:solidFill>
                <a:latin typeface="+mn-lt"/>
              </a:rPr>
              <a:t>П</a:t>
            </a:r>
            <a:r>
              <a:rPr sz="1400" spc="-10" dirty="0" err="1">
                <a:solidFill>
                  <a:schemeClr val="tx1"/>
                </a:solidFill>
                <a:latin typeface="+mn-lt"/>
              </a:rPr>
              <a:t>ериодический</a:t>
            </a:r>
            <a:r>
              <a:rPr sz="1400" spc="-10" dirty="0">
                <a:solidFill>
                  <a:schemeClr val="tx1"/>
                </a:solidFill>
                <a:latin typeface="+mn-lt"/>
              </a:rPr>
              <a:t> запуск процессов без участия человека</a:t>
            </a:r>
          </a:p>
          <a:p>
            <a:pPr marL="12700">
              <a:lnSpc>
                <a:spcPts val="1860"/>
              </a:lnSpc>
              <a:spcBef>
                <a:spcPts val="1460"/>
              </a:spcBef>
            </a:pPr>
            <a:r>
              <a:rPr sz="1400" b="1" u="sng" spc="-10" dirty="0">
                <a:solidFill>
                  <a:schemeClr val="tx1"/>
                </a:solidFill>
                <a:uFill>
                  <a:solidFill>
                    <a:srgbClr val="3F3F3F"/>
                  </a:solidFill>
                </a:uFill>
                <a:latin typeface="+mn-lt"/>
                <a:cs typeface="Trebuchet MS"/>
              </a:rPr>
              <a:t>Плюсы: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298450" indent="-285750">
              <a:lnSpc>
                <a:spcPts val="175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  <a:cs typeface="Trebuchet MS"/>
              </a:rPr>
              <a:t>Просто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298450" indent="-285750">
              <a:lnSpc>
                <a:spcPts val="1705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u="sng" spc="-10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+mn-lt"/>
                <a:cs typeface="Trebuchet MS"/>
              </a:rPr>
              <a:t>https://crontab.guru/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298450" indent="-285750">
              <a:lnSpc>
                <a:spcPts val="181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Есть</a:t>
            </a:r>
            <a:r>
              <a:rPr sz="1400" spc="5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по</a:t>
            </a:r>
            <a:r>
              <a:rPr sz="1400" spc="5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умолчанию</a:t>
            </a:r>
            <a:r>
              <a:rPr sz="1400" spc="3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на</a:t>
            </a:r>
            <a:r>
              <a:rPr sz="1400" spc="5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50" dirty="0">
                <a:solidFill>
                  <a:schemeClr val="tx1"/>
                </a:solidFill>
                <a:latin typeface="+mn-lt"/>
                <a:cs typeface="Trebuchet MS"/>
              </a:rPr>
              <a:t>вашем</a:t>
            </a:r>
            <a:r>
              <a:rPr sz="1400" spc="4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Mac/Linux</a:t>
            </a:r>
            <a:r>
              <a:rPr sz="1400" spc="4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+mn-lt"/>
                <a:cs typeface="Trebuchet MS"/>
              </a:rPr>
              <a:t>сервере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12700">
              <a:lnSpc>
                <a:spcPts val="1810"/>
              </a:lnSpc>
              <a:spcBef>
                <a:spcPts val="1585"/>
              </a:spcBef>
            </a:pPr>
            <a:r>
              <a:rPr sz="1400" b="1" u="sng" spc="-10" dirty="0">
                <a:solidFill>
                  <a:schemeClr val="tx1"/>
                </a:solidFill>
                <a:uFill>
                  <a:solidFill>
                    <a:srgbClr val="3F3F3F"/>
                  </a:solidFill>
                </a:uFill>
                <a:latin typeface="+mn-lt"/>
                <a:cs typeface="Trebuchet MS"/>
              </a:rPr>
              <a:t>Минусы: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298450" indent="-285750">
              <a:lnSpc>
                <a:spcPts val="175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</a:rPr>
              <a:t>Слишком просто</a:t>
            </a:r>
          </a:p>
          <a:p>
            <a:pPr marL="298450" indent="-285750">
              <a:lnSpc>
                <a:spcPts val="175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</a:rPr>
              <a:t>Нет ui</a:t>
            </a:r>
          </a:p>
          <a:p>
            <a:pPr marL="298450" indent="-285750">
              <a:lnSpc>
                <a:spcPts val="175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</a:rPr>
              <a:t>Нет нормального логирования</a:t>
            </a:r>
          </a:p>
          <a:p>
            <a:pPr marL="298450" indent="-285750">
              <a:lnSpc>
                <a:spcPts val="175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</a:rPr>
              <a:t>Нельзя создавать связи между задачами</a:t>
            </a: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BFDB6AEB-A9DA-0947-8125-E0AF765C2CE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0" y="2647949"/>
            <a:ext cx="4038600" cy="23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4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908205-FAE2-0442-B0F5-9E247F124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Оркестрация в 2021</a:t>
            </a:r>
            <a:endParaRPr lang="en-US" dirty="0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0BFE1280-35C5-4347-ABED-FF485379D09A}"/>
              </a:ext>
            </a:extLst>
          </p:cNvPr>
          <p:cNvPicPr/>
          <p:nvPr/>
        </p:nvPicPr>
        <p:blipFill rotWithShape="1">
          <a:blip r:embed="rId2" cstate="print"/>
          <a:srcRect l="21774" t="32064" r="22580" b="31846"/>
          <a:stretch/>
        </p:blipFill>
        <p:spPr>
          <a:xfrm>
            <a:off x="3271303" y="1310536"/>
            <a:ext cx="1752601" cy="609601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D83E3E69-F0C4-1349-964E-6541A9249A1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1246532"/>
            <a:ext cx="1589608" cy="799496"/>
          </a:xfrm>
          <a:prstGeom prst="rect">
            <a:avLst/>
          </a:prstGeom>
        </p:spPr>
      </p:pic>
      <p:pic>
        <p:nvPicPr>
          <p:cNvPr id="8" name="object 6">
            <a:extLst>
              <a:ext uri="{FF2B5EF4-FFF2-40B4-BE49-F238E27FC236}">
                <a16:creationId xmlns:a16="http://schemas.microsoft.com/office/drawing/2014/main" id="{87E55581-F413-7746-947D-A62D513B079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4600" y="1191878"/>
            <a:ext cx="2133600" cy="799496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878E393D-72C9-494B-89DB-7390A0452EF9}"/>
              </a:ext>
            </a:extLst>
          </p:cNvPr>
          <p:cNvSpPr txBox="1"/>
          <p:nvPr/>
        </p:nvSpPr>
        <p:spPr>
          <a:xfrm>
            <a:off x="695528" y="2571750"/>
            <a:ext cx="6447790" cy="19877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b="1" dirty="0">
                <a:solidFill>
                  <a:schemeClr val="tx1"/>
                </a:solidFill>
                <a:latin typeface="+mn-lt"/>
                <a:cs typeface="Trebuchet MS"/>
              </a:rPr>
              <a:t>Почему</a:t>
            </a:r>
            <a:r>
              <a:rPr sz="1600" b="1" spc="9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b="1" dirty="0">
                <a:solidFill>
                  <a:schemeClr val="tx1"/>
                </a:solidFill>
                <a:latin typeface="+mn-lt"/>
                <a:cs typeface="Trebuchet MS"/>
              </a:rPr>
              <a:t>это</a:t>
            </a:r>
            <a:r>
              <a:rPr sz="1600" b="1" spc="8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b="1" spc="-10" dirty="0" err="1">
                <a:solidFill>
                  <a:schemeClr val="tx1"/>
                </a:solidFill>
                <a:latin typeface="+mn-lt"/>
                <a:cs typeface="Trebuchet MS"/>
              </a:rPr>
              <a:t>удобно</a:t>
            </a:r>
            <a:r>
              <a:rPr sz="1600" b="1" spc="-10" dirty="0">
                <a:solidFill>
                  <a:schemeClr val="tx1"/>
                </a:solidFill>
                <a:latin typeface="+mn-lt"/>
                <a:cs typeface="Trebuchet MS"/>
              </a:rPr>
              <a:t>?</a:t>
            </a:r>
            <a:endParaRPr lang="ru-RU" sz="1600" b="1" spc="-1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12700">
              <a:lnSpc>
                <a:spcPts val="1910"/>
              </a:lnSpc>
              <a:spcBef>
                <a:spcPts val="100"/>
              </a:spcBef>
            </a:pPr>
            <a:endParaRPr sz="1600" b="1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Управление</a:t>
            </a:r>
            <a:r>
              <a:rPr sz="1600" spc="4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через</a:t>
            </a:r>
            <a:r>
              <a:rPr sz="1600" spc="5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GUI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spcBef>
                <a:spcPts val="9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spc="55" dirty="0">
                <a:solidFill>
                  <a:schemeClr val="tx1"/>
                </a:solidFill>
                <a:latin typeface="+mn-lt"/>
                <a:cs typeface="Trebuchet MS"/>
              </a:rPr>
              <a:t>1</a:t>
            </a:r>
            <a:r>
              <a:rPr sz="1600" spc="-1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35" dirty="0">
                <a:solidFill>
                  <a:schemeClr val="tx1"/>
                </a:solidFill>
                <a:latin typeface="+mn-lt"/>
                <a:cs typeface="Trebuchet MS"/>
              </a:rPr>
              <a:t>веб-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портал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для</a:t>
            </a:r>
            <a:r>
              <a:rPr sz="1600" spc="-1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всех</a:t>
            </a:r>
            <a:r>
              <a:rPr sz="1600" spc="-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процессов,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всех</a:t>
            </a:r>
            <a:r>
              <a:rPr sz="1600" spc="-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серверов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89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spc="65" dirty="0">
                <a:solidFill>
                  <a:schemeClr val="tx1"/>
                </a:solidFill>
                <a:latin typeface="+mn-lt"/>
                <a:cs typeface="Trebuchet MS"/>
              </a:rPr>
              <a:t>Можно</a:t>
            </a:r>
            <a:r>
              <a:rPr sz="1600" spc="-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делать связи между </a:t>
            </a:r>
            <a:r>
              <a:rPr sz="1600" spc="45" dirty="0">
                <a:solidFill>
                  <a:schemeClr val="tx1"/>
                </a:solidFill>
                <a:latin typeface="+mn-lt"/>
                <a:cs typeface="Trebuchet MS"/>
              </a:rPr>
              <a:t>задачами</a:t>
            </a:r>
            <a:r>
              <a:rPr sz="1600" spc="-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(и даже</a:t>
            </a:r>
            <a:r>
              <a:rPr sz="1600" spc="-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очень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сложные)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89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spc="50" dirty="0">
                <a:solidFill>
                  <a:schemeClr val="tx1"/>
                </a:solidFill>
                <a:latin typeface="+mn-lt"/>
                <a:cs typeface="Trebuchet MS"/>
              </a:rPr>
              <a:t>Любая</a:t>
            </a:r>
            <a:r>
              <a:rPr sz="1600" spc="-7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логика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89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Интеграция</a:t>
            </a:r>
            <a:r>
              <a:rPr sz="1600" spc="-3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с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 Slack,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Telegram</a:t>
            </a:r>
            <a:r>
              <a:rPr sz="1600" spc="44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и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14" dirty="0">
                <a:solidFill>
                  <a:schemeClr val="tx1"/>
                </a:solidFill>
                <a:latin typeface="+mn-lt"/>
                <a:cs typeface="Trebuchet MS"/>
              </a:rPr>
              <a:t>т.д.,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которую</a:t>
            </a:r>
            <a:r>
              <a:rPr sz="1600" spc="-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уже</a:t>
            </a:r>
            <a:r>
              <a:rPr sz="1600" spc="-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кто-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то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сделал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Alerts</a:t>
            </a:r>
            <a:r>
              <a:rPr sz="1600" spc="-10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35" dirty="0">
                <a:solidFill>
                  <a:schemeClr val="tx1"/>
                </a:solidFill>
                <a:latin typeface="+mn-lt"/>
                <a:cs typeface="Trebuchet MS"/>
              </a:rPr>
              <a:t>&amp;</a:t>
            </a:r>
            <a:r>
              <a:rPr sz="1600" spc="-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95" dirty="0">
                <a:solidFill>
                  <a:schemeClr val="tx1"/>
                </a:solidFill>
                <a:latin typeface="+mn-lt"/>
                <a:cs typeface="Trebuchet MS"/>
              </a:rPr>
              <a:t>SLAs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57384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6DE-5902-FC47-9D31-E5815DA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Luigi</a:t>
            </a: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1AAA4CC9-6F00-CD4F-A4CD-ED41762124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310536"/>
            <a:ext cx="1470045" cy="443601"/>
          </a:xfrm>
          <a:prstGeom prst="rect">
            <a:avLst/>
          </a:prstGeom>
        </p:spPr>
      </p:pic>
      <p:pic>
        <p:nvPicPr>
          <p:cNvPr id="5" name="object 6">
            <a:extLst>
              <a:ext uri="{FF2B5EF4-FFF2-40B4-BE49-F238E27FC236}">
                <a16:creationId xmlns:a16="http://schemas.microsoft.com/office/drawing/2014/main" id="{8B94CA4F-CC09-3A42-A579-08EDCB70747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3285" y="666750"/>
            <a:ext cx="5226122" cy="2958661"/>
          </a:xfrm>
          <a:prstGeom prst="rect">
            <a:avLst/>
          </a:prstGeom>
        </p:spPr>
      </p:pic>
      <p:pic>
        <p:nvPicPr>
          <p:cNvPr id="6" name="object 7">
            <a:extLst>
              <a:ext uri="{FF2B5EF4-FFF2-40B4-BE49-F238E27FC236}">
                <a16:creationId xmlns:a16="http://schemas.microsoft.com/office/drawing/2014/main" id="{800CCA8C-E792-264C-BA65-F42F5F2C48B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9184" y="2343149"/>
            <a:ext cx="2971800" cy="23156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26FB9A-A9D2-024A-A73B-2AC2EB68CC5C}"/>
              </a:ext>
            </a:extLst>
          </p:cNvPr>
          <p:cNvSpPr txBox="1"/>
          <p:nvPr/>
        </p:nvSpPr>
        <p:spPr>
          <a:xfrm>
            <a:off x="3543285" y="4520261"/>
            <a:ext cx="37917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https://habr.com/ru/companies/otus/articles/339904/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6863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C8C8-EBC9-7946-AA1F-6F3E2E6C9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OOZIE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F48E126F-70DD-2D45-95DF-6C48FB70BD4E}"/>
              </a:ext>
            </a:extLst>
          </p:cNvPr>
          <p:cNvSpPr txBox="1"/>
          <p:nvPr/>
        </p:nvSpPr>
        <p:spPr>
          <a:xfrm>
            <a:off x="500803" y="1543480"/>
            <a:ext cx="6235065" cy="197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1910"/>
              </a:lnSpc>
              <a:spcBef>
                <a:spcPts val="100"/>
              </a:spcBef>
              <a:buClr>
                <a:srgbClr val="000000"/>
              </a:buClr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Работает</a:t>
            </a:r>
            <a:r>
              <a:rPr sz="1600" spc="11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на</a:t>
            </a:r>
            <a:r>
              <a:rPr sz="1600" spc="114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Hadoop-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кластере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buClr>
                <a:srgbClr val="000000"/>
              </a:buClr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Выполняет</a:t>
            </a:r>
            <a:r>
              <a:rPr sz="1600" spc="4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35" dirty="0">
                <a:solidFill>
                  <a:schemeClr val="tx1"/>
                </a:solidFill>
                <a:latin typeface="+mn-lt"/>
                <a:cs typeface="Trebuchet MS"/>
              </a:rPr>
              <a:t>Spark/Hive/Pig/shell-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задачи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spcBef>
                <a:spcPts val="95"/>
              </a:spcBef>
              <a:buClr>
                <a:srgbClr val="000000"/>
              </a:buClr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Задачи</a:t>
            </a:r>
            <a:r>
              <a:rPr sz="1600" spc="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55" dirty="0">
                <a:solidFill>
                  <a:schemeClr val="tx1"/>
                </a:solidFill>
                <a:latin typeface="+mn-lt"/>
                <a:cs typeface="Trebuchet MS"/>
              </a:rPr>
              <a:t>описываются</a:t>
            </a:r>
            <a:r>
              <a:rPr sz="1600" spc="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на</a:t>
            </a:r>
            <a:r>
              <a:rPr sz="16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105" dirty="0">
                <a:solidFill>
                  <a:schemeClr val="tx1"/>
                </a:solidFill>
                <a:latin typeface="+mn-lt"/>
                <a:cs typeface="Trebuchet MS"/>
              </a:rPr>
              <a:t>XML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895"/>
              </a:lnSpc>
              <a:buClr>
                <a:srgbClr val="000000"/>
              </a:buClr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Основные</a:t>
            </a:r>
            <a:r>
              <a:rPr sz="1600" spc="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55" dirty="0">
                <a:solidFill>
                  <a:schemeClr val="tx1"/>
                </a:solidFill>
                <a:latin typeface="+mn-lt"/>
                <a:cs typeface="Trebuchet MS"/>
              </a:rPr>
              <a:t>типы</a:t>
            </a:r>
            <a:r>
              <a:rPr sz="1600" spc="6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объектов: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492125" lvl="1" indent="-104775">
              <a:lnSpc>
                <a:spcPts val="1895"/>
              </a:lnSpc>
              <a:buChar char="-"/>
              <a:tabLst>
                <a:tab pos="1031875" algn="l"/>
              </a:tabLst>
            </a:pP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Workflow</a:t>
            </a:r>
            <a:r>
              <a:rPr sz="1600" spc="-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=</a:t>
            </a:r>
            <a:r>
              <a:rPr sz="1600" spc="-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граф</a:t>
            </a:r>
            <a:r>
              <a:rPr sz="1600" spc="-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с</a:t>
            </a:r>
            <a:r>
              <a:rPr sz="1600" spc="-7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35" dirty="0">
                <a:solidFill>
                  <a:schemeClr val="tx1"/>
                </a:solidFill>
                <a:latin typeface="+mn-lt"/>
                <a:cs typeface="Trebuchet MS"/>
              </a:rPr>
              <a:t>задачами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492125" lvl="1" indent="-104775">
              <a:lnSpc>
                <a:spcPts val="1895"/>
              </a:lnSpc>
              <a:buChar char="-"/>
              <a:tabLst>
                <a:tab pos="1031875" algn="l"/>
              </a:tabLst>
            </a:pPr>
            <a:r>
              <a:rPr sz="1600" spc="-20" dirty="0">
                <a:solidFill>
                  <a:schemeClr val="tx1"/>
                </a:solidFill>
                <a:latin typeface="+mn-lt"/>
                <a:cs typeface="Trebuchet MS"/>
              </a:rPr>
              <a:t>Coordinator</a:t>
            </a:r>
            <a:r>
              <a:rPr sz="1600" spc="-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=</a:t>
            </a:r>
            <a:r>
              <a:rPr sz="1600" spc="-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граф</a:t>
            </a:r>
            <a:r>
              <a:rPr sz="1600" spc="-5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с</a:t>
            </a:r>
            <a:r>
              <a:rPr sz="1600" spc="-6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45" dirty="0">
                <a:solidFill>
                  <a:schemeClr val="tx1"/>
                </a:solidFill>
                <a:latin typeface="+mn-lt"/>
                <a:cs typeface="Trebuchet MS"/>
              </a:rPr>
              <a:t>задачами</a:t>
            </a:r>
            <a:r>
              <a:rPr sz="1600" spc="-6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65" dirty="0">
                <a:solidFill>
                  <a:schemeClr val="tx1"/>
                </a:solidFill>
                <a:latin typeface="+mn-lt"/>
                <a:cs typeface="Trebuchet MS"/>
              </a:rPr>
              <a:t>+</a:t>
            </a:r>
            <a:r>
              <a:rPr sz="1600" spc="-5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br>
              <a:rPr lang="en-US" sz="1600" spc="-55" dirty="0">
                <a:solidFill>
                  <a:schemeClr val="tx1"/>
                </a:solidFill>
                <a:latin typeface="+mn-lt"/>
                <a:cs typeface="Trebuchet MS"/>
              </a:rPr>
            </a:b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schedule(расписание)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492125" lvl="1" indent="-104775">
              <a:lnSpc>
                <a:spcPts val="1910"/>
              </a:lnSpc>
              <a:buChar char="-"/>
              <a:tabLst>
                <a:tab pos="103187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Bundle</a:t>
            </a:r>
            <a:r>
              <a:rPr sz="1600" spc="-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=</a:t>
            </a:r>
            <a:r>
              <a:rPr sz="1600" spc="-8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Workflows+Coordinators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</p:txBody>
      </p:sp>
      <p:pic>
        <p:nvPicPr>
          <p:cNvPr id="4" name="object 6">
            <a:extLst>
              <a:ext uri="{FF2B5EF4-FFF2-40B4-BE49-F238E27FC236}">
                <a16:creationId xmlns:a16="http://schemas.microsoft.com/office/drawing/2014/main" id="{11B72849-FF50-6E49-AB02-3D363DF2810A}"/>
              </a:ext>
            </a:extLst>
          </p:cNvPr>
          <p:cNvPicPr/>
          <p:nvPr/>
        </p:nvPicPr>
        <p:blipFill rotWithShape="1">
          <a:blip r:embed="rId2" cstate="print"/>
          <a:srcRect b="17433"/>
          <a:stretch/>
        </p:blipFill>
        <p:spPr>
          <a:xfrm>
            <a:off x="4953000" y="1089765"/>
            <a:ext cx="3963758" cy="2743200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D730D222-7D6C-E043-A6BD-FF1F0ED081B3}"/>
              </a:ext>
            </a:extLst>
          </p:cNvPr>
          <p:cNvSpPr txBox="1"/>
          <p:nvPr/>
        </p:nvSpPr>
        <p:spPr>
          <a:xfrm>
            <a:off x="500550" y="3910653"/>
            <a:ext cx="658622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chemeClr val="tx1"/>
                </a:solidFill>
                <a:latin typeface="+mn-lt"/>
                <a:cs typeface="Trebuchet MS"/>
              </a:rPr>
              <a:t>Пример</a:t>
            </a:r>
            <a:r>
              <a:rPr sz="1600" b="1" spc="-3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b="1" dirty="0">
                <a:solidFill>
                  <a:schemeClr val="tx1"/>
                </a:solidFill>
                <a:latin typeface="+mn-lt"/>
                <a:cs typeface="Trebuchet MS"/>
              </a:rPr>
              <a:t>команды</a:t>
            </a:r>
            <a:r>
              <a:rPr sz="1600" b="1" spc="-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b="1" dirty="0">
                <a:solidFill>
                  <a:schemeClr val="tx1"/>
                </a:solidFill>
                <a:latin typeface="+mn-lt"/>
                <a:cs typeface="Trebuchet MS"/>
              </a:rPr>
              <a:t>из</a:t>
            </a:r>
            <a:r>
              <a:rPr sz="1600" b="1" spc="-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b="1" spc="-20" dirty="0">
                <a:solidFill>
                  <a:schemeClr val="tx1"/>
                </a:solidFill>
                <a:latin typeface="+mn-lt"/>
                <a:cs typeface="Trebuchet MS"/>
              </a:rPr>
              <a:t>CLI: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0"/>
              </a:spcBef>
            </a:pPr>
            <a:r>
              <a:rPr sz="1600" dirty="0">
                <a:solidFill>
                  <a:schemeClr val="tx1"/>
                </a:solidFill>
                <a:latin typeface="+mn-lt"/>
                <a:cs typeface="Arial"/>
              </a:rPr>
              <a:t>oozie</a:t>
            </a:r>
            <a:r>
              <a:rPr sz="1600" spc="10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Arial"/>
              </a:rPr>
              <a:t>job</a:t>
            </a:r>
            <a:r>
              <a:rPr sz="1600" spc="15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Arial"/>
              </a:rPr>
              <a:t>-</a:t>
            </a:r>
            <a:r>
              <a:rPr sz="1600" dirty="0">
                <a:solidFill>
                  <a:schemeClr val="tx1"/>
                </a:solidFill>
                <a:latin typeface="+mn-lt"/>
                <a:cs typeface="Arial"/>
              </a:rPr>
              <a:t>oozie</a:t>
            </a:r>
            <a:r>
              <a:rPr sz="1600" spc="15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Arial"/>
              </a:rPr>
              <a:t>http://localhost:11000/oozie</a:t>
            </a:r>
            <a:r>
              <a:rPr sz="1600" spc="15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Arial"/>
              </a:rPr>
              <a:t>-</a:t>
            </a:r>
            <a:r>
              <a:rPr sz="1600" dirty="0">
                <a:solidFill>
                  <a:schemeClr val="tx1"/>
                </a:solidFill>
                <a:latin typeface="+mn-lt"/>
                <a:cs typeface="Arial"/>
              </a:rPr>
              <a:t>config</a:t>
            </a:r>
            <a:r>
              <a:rPr sz="1600" spc="10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Arial"/>
              </a:rPr>
              <a:t>examples/apps/map- </a:t>
            </a:r>
            <a:r>
              <a:rPr sz="1600" dirty="0">
                <a:solidFill>
                  <a:schemeClr val="tx1"/>
                </a:solidFill>
                <a:latin typeface="+mn-lt"/>
                <a:cs typeface="Arial"/>
              </a:rPr>
              <a:t>reduce/job.properties</a:t>
            </a:r>
            <a:r>
              <a:rPr sz="1600" spc="-105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Arial"/>
              </a:rPr>
              <a:t>-</a:t>
            </a:r>
            <a:r>
              <a:rPr sz="1600" spc="-25" dirty="0">
                <a:solidFill>
                  <a:schemeClr val="tx1"/>
                </a:solidFill>
                <a:latin typeface="+mn-lt"/>
                <a:cs typeface="Arial"/>
              </a:rPr>
              <a:t>run</a:t>
            </a:r>
            <a:endParaRPr sz="1600" dirty="0">
              <a:solidFill>
                <a:schemeClr val="tx1"/>
              </a:solidFill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7494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pic>
        <p:nvPicPr>
          <p:cNvPr id="7" name="object 7">
            <a:extLst>
              <a:ext uri="{FF2B5EF4-FFF2-40B4-BE49-F238E27FC236}">
                <a16:creationId xmlns:a16="http://schemas.microsoft.com/office/drawing/2014/main" id="{9E7A877B-F9C8-F044-82B3-8C074E6AEE6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000" y="3714750"/>
            <a:ext cx="5640845" cy="1309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F9D441-61AD-7B40-BB15-83D1CCF46AB3}"/>
              </a:ext>
            </a:extLst>
          </p:cNvPr>
          <p:cNvSpPr txBox="1"/>
          <p:nvPr/>
        </p:nvSpPr>
        <p:spPr>
          <a:xfrm>
            <a:off x="499353" y="1276350"/>
            <a:ext cx="84160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+mn-lt"/>
              </a:rPr>
              <a:t>Основные понятия: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Workflow – </a:t>
            </a:r>
            <a:r>
              <a:rPr lang="ru-RU" sz="1600" dirty="0">
                <a:latin typeface="+mn-lt"/>
              </a:rPr>
              <a:t>последовательность шагов для выполнения </a:t>
            </a:r>
            <a:r>
              <a:rPr lang="en-US" sz="1600" dirty="0">
                <a:latin typeface="+mn-lt"/>
              </a:rPr>
              <a:t>Data Engineering </a:t>
            </a:r>
            <a:r>
              <a:rPr lang="ru-RU" sz="1600" dirty="0">
                <a:latin typeface="+mn-lt"/>
              </a:rPr>
              <a:t>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Task – 1 </a:t>
            </a:r>
            <a:r>
              <a:rPr lang="ru-RU" sz="1600" dirty="0">
                <a:latin typeface="+mn-lt"/>
              </a:rPr>
              <a:t>задача (скачать файл/загрузить </a:t>
            </a:r>
            <a:r>
              <a:rPr lang="en-US" sz="1600" dirty="0">
                <a:latin typeface="+mn-lt"/>
              </a:rPr>
              <a:t>csv </a:t>
            </a:r>
            <a:r>
              <a:rPr lang="ru-RU" sz="1600" dirty="0">
                <a:latin typeface="+mn-lt"/>
              </a:rPr>
              <a:t>на </a:t>
            </a:r>
            <a:r>
              <a:rPr lang="en-US" sz="1600" dirty="0">
                <a:latin typeface="+mn-lt"/>
              </a:rPr>
              <a:t>s3- </a:t>
            </a:r>
            <a:r>
              <a:rPr lang="ru-RU" sz="1600" dirty="0">
                <a:latin typeface="+mn-lt"/>
              </a:rPr>
              <a:t>хранилище/послать </a:t>
            </a:r>
            <a:r>
              <a:rPr lang="en-US" sz="1600" dirty="0" err="1">
                <a:latin typeface="+mn-lt"/>
              </a:rPr>
              <a:t>sql</a:t>
            </a:r>
            <a:r>
              <a:rPr lang="en-US" sz="1600" dirty="0">
                <a:latin typeface="+mn-lt"/>
              </a:rPr>
              <a:t> </a:t>
            </a:r>
            <a:r>
              <a:rPr lang="ru-RU" sz="1600" dirty="0">
                <a:latin typeface="+mn-lt"/>
              </a:rPr>
              <a:t>и забрать результат)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Operator – </a:t>
            </a:r>
            <a:r>
              <a:rPr lang="ru-RU" sz="1600" dirty="0">
                <a:latin typeface="+mn-lt"/>
              </a:rPr>
              <a:t>тип 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Task instance – </a:t>
            </a:r>
            <a:r>
              <a:rPr lang="ru-RU" sz="1600" dirty="0">
                <a:latin typeface="+mn-lt"/>
              </a:rPr>
              <a:t>конкретный запуск задачи (в определенный</a:t>
            </a:r>
            <a:r>
              <a:rPr lang="en-US" sz="1600" dirty="0">
                <a:latin typeface="+mn-lt"/>
              </a:rPr>
              <a:t> </a:t>
            </a:r>
            <a:r>
              <a:rPr lang="ru-RU" sz="1600" dirty="0">
                <a:latin typeface="+mn-lt"/>
              </a:rPr>
              <a:t>период)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DAG: Directed Acyclic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DAG run – </a:t>
            </a:r>
            <a:r>
              <a:rPr lang="ru-RU" sz="1600" dirty="0">
                <a:latin typeface="+mn-lt"/>
              </a:rPr>
              <a:t>конкретный запуск </a:t>
            </a:r>
            <a:r>
              <a:rPr lang="en-US" sz="1600" dirty="0">
                <a:latin typeface="+mn-lt"/>
              </a:rPr>
              <a:t>DAG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*Worker (Celery) – </a:t>
            </a:r>
            <a:r>
              <a:rPr lang="ru-RU" sz="1600" dirty="0" err="1">
                <a:latin typeface="+mn-lt"/>
              </a:rPr>
              <a:t>инстанс</a:t>
            </a:r>
            <a:r>
              <a:rPr lang="ru-RU" sz="1600" dirty="0">
                <a:latin typeface="+mn-lt"/>
              </a:rPr>
              <a:t> распределенной очереди обработки</a:t>
            </a:r>
          </a:p>
        </p:txBody>
      </p:sp>
    </p:spTree>
    <p:extLst>
      <p:ext uri="{BB962C8B-B14F-4D97-AF65-F5344CB8AC3E}">
        <p14:creationId xmlns:p14="http://schemas.microsoft.com/office/powerpoint/2010/main" val="2622826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660BC340-4969-0740-9447-08B79BA29BA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1276350"/>
            <a:ext cx="8763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42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838724-9466-764B-A692-65C3D0B294BC}"/>
              </a:ext>
            </a:extLst>
          </p:cNvPr>
          <p:cNvSpPr txBox="1"/>
          <p:nvPr/>
        </p:nvSpPr>
        <p:spPr>
          <a:xfrm>
            <a:off x="2743200" y="480915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DAGs</a:t>
            </a: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7CC5FA60-A708-8848-BDED-14DB7F189CB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000" y="1033770"/>
            <a:ext cx="7020911" cy="401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13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838724-9466-764B-A692-65C3D0B294BC}"/>
              </a:ext>
            </a:extLst>
          </p:cNvPr>
          <p:cNvSpPr txBox="1"/>
          <p:nvPr/>
        </p:nvSpPr>
        <p:spPr>
          <a:xfrm>
            <a:off x="2743200" y="480915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DAGs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32A4804-1735-324A-9B00-925C8713E572}"/>
              </a:ext>
            </a:extLst>
          </p:cNvPr>
          <p:cNvSpPr txBox="1"/>
          <p:nvPr/>
        </p:nvSpPr>
        <p:spPr>
          <a:xfrm>
            <a:off x="383540" y="1585467"/>
            <a:ext cx="3731259" cy="14875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spc="50" dirty="0">
                <a:solidFill>
                  <a:schemeClr val="tx1"/>
                </a:solidFill>
                <a:latin typeface="+mn-lt"/>
                <a:cs typeface="Trebuchet MS"/>
              </a:rPr>
              <a:t>Способы</a:t>
            </a:r>
            <a:r>
              <a:rPr sz="16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запуска</a:t>
            </a:r>
            <a:r>
              <a:rPr sz="1600" spc="5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20" dirty="0">
                <a:solidFill>
                  <a:schemeClr val="tx1"/>
                </a:solidFill>
                <a:latin typeface="+mn-lt"/>
                <a:cs typeface="Trebuchet MS"/>
              </a:rPr>
              <a:t>DAGs: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buClr>
                <a:srgbClr val="000000"/>
              </a:buClr>
              <a:buAutoNum type="arabicParenR"/>
              <a:tabLst>
                <a:tab pos="354965" algn="l"/>
              </a:tabLst>
            </a:pPr>
            <a:r>
              <a:rPr sz="1600" spc="80" dirty="0">
                <a:solidFill>
                  <a:schemeClr val="tx1"/>
                </a:solidFill>
                <a:latin typeface="+mn-lt"/>
                <a:cs typeface="Trebuchet MS"/>
              </a:rPr>
              <a:t>По</a:t>
            </a:r>
            <a:r>
              <a:rPr sz="1600" spc="-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расписанию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20" dirty="0">
                <a:solidFill>
                  <a:schemeClr val="tx1"/>
                </a:solidFill>
                <a:latin typeface="+mn-lt"/>
                <a:cs typeface="Trebuchet MS"/>
              </a:rPr>
              <a:t>(@hourly/@weekly/20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95" dirty="0">
                <a:solidFill>
                  <a:schemeClr val="tx1"/>
                </a:solidFill>
                <a:latin typeface="+mn-lt"/>
                <a:cs typeface="Trebuchet MS"/>
              </a:rPr>
              <a:t>*</a:t>
            </a:r>
            <a:r>
              <a:rPr sz="1600" spc="-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95" dirty="0">
                <a:solidFill>
                  <a:schemeClr val="tx1"/>
                </a:solidFill>
                <a:latin typeface="+mn-lt"/>
                <a:cs typeface="Trebuchet MS"/>
              </a:rPr>
              <a:t>*</a:t>
            </a:r>
            <a:r>
              <a:rPr sz="1600" spc="-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95" dirty="0">
                <a:solidFill>
                  <a:schemeClr val="tx1"/>
                </a:solidFill>
                <a:latin typeface="+mn-lt"/>
                <a:cs typeface="Trebuchet MS"/>
              </a:rPr>
              <a:t>*</a:t>
            </a:r>
            <a:r>
              <a:rPr sz="1600" spc="-1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95" dirty="0">
                <a:solidFill>
                  <a:schemeClr val="tx1"/>
                </a:solidFill>
                <a:latin typeface="+mn-lt"/>
                <a:cs typeface="Trebuchet MS"/>
              </a:rPr>
              <a:t>*</a:t>
            </a:r>
            <a:r>
              <a:rPr sz="1600" spc="-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и</a:t>
            </a:r>
            <a:r>
              <a:rPr sz="1600" spc="-1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тд)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spcBef>
                <a:spcPts val="95"/>
              </a:spcBef>
              <a:buClr>
                <a:srgbClr val="000000"/>
              </a:buClr>
              <a:buAutoNum type="arabicParenR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Через</a:t>
            </a:r>
            <a:r>
              <a:rPr sz="1600" spc="8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GUI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895"/>
              </a:lnSpc>
              <a:buClr>
                <a:srgbClr val="000000"/>
              </a:buClr>
              <a:buAutoNum type="arabicParenR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Через</a:t>
            </a:r>
            <a:r>
              <a:rPr sz="1600" spc="8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CLI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buClr>
                <a:srgbClr val="000000"/>
              </a:buClr>
              <a:buAutoNum type="arabicParenR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Используя</a:t>
            </a:r>
            <a:r>
              <a:rPr sz="1600" spc="2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45" dirty="0">
                <a:solidFill>
                  <a:schemeClr val="tx1"/>
                </a:solidFill>
                <a:latin typeface="+mn-lt"/>
                <a:cs typeface="Trebuchet MS"/>
              </a:rPr>
              <a:t>Sensors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80B21D27-8067-5040-BBE2-574D2B9893F6}"/>
              </a:ext>
            </a:extLst>
          </p:cNvPr>
          <p:cNvSpPr txBox="1"/>
          <p:nvPr/>
        </p:nvSpPr>
        <p:spPr>
          <a:xfrm>
            <a:off x="383540" y="3615435"/>
            <a:ext cx="3731259" cy="12413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Какие</a:t>
            </a:r>
            <a:r>
              <a:rPr sz="1600" spc="1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задачи</a:t>
            </a:r>
            <a:r>
              <a:rPr sz="1600" spc="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110" dirty="0">
                <a:solidFill>
                  <a:schemeClr val="tx1"/>
                </a:solidFill>
                <a:latin typeface="+mn-lt"/>
                <a:cs typeface="Trebuchet MS"/>
              </a:rPr>
              <a:t>мы</a:t>
            </a:r>
            <a:r>
              <a:rPr sz="1600" spc="-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50" dirty="0">
                <a:solidFill>
                  <a:schemeClr val="tx1"/>
                </a:solidFill>
                <a:latin typeface="+mn-lt"/>
                <a:cs typeface="Trebuchet MS"/>
              </a:rPr>
              <a:t>можем</a:t>
            </a:r>
            <a:r>
              <a:rPr sz="1600" spc="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60" dirty="0">
                <a:solidFill>
                  <a:schemeClr val="tx1"/>
                </a:solidFill>
                <a:latin typeface="+mn-lt"/>
                <a:cs typeface="Trebuchet MS"/>
              </a:rPr>
              <a:t>выполнять?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 (типы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Operators) </a:t>
            </a:r>
            <a:br>
              <a:rPr lang="en-US" sz="1600" spc="-10" dirty="0">
                <a:solidFill>
                  <a:schemeClr val="tx1"/>
                </a:solidFill>
                <a:latin typeface="+mn-lt"/>
                <a:cs typeface="Trebuchet MS"/>
              </a:rPr>
            </a:br>
            <a:r>
              <a:rPr sz="1600" spc="-40" dirty="0">
                <a:solidFill>
                  <a:schemeClr val="tx1"/>
                </a:solidFill>
                <a:latin typeface="+mn-lt"/>
                <a:cs typeface="Trebuchet MS"/>
                <a:hlinkClick r:id="rId3"/>
              </a:rPr>
              <a:t>https://airflow.apache.org/docs/apache-airflow/stable/_api/airflow/operators/index.html</a:t>
            </a:r>
            <a:r>
              <a:rPr lang="en-US" sz="1600" spc="-4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90B035-89FB-704B-AFFC-952EF897C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433442"/>
            <a:ext cx="4968221" cy="471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60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6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2652ED62-CC8A-CF4C-8D7E-4D0BF8F393E3}"/>
              </a:ext>
            </a:extLst>
          </p:cNvPr>
          <p:cNvSpPr txBox="1"/>
          <p:nvPr/>
        </p:nvSpPr>
        <p:spPr>
          <a:xfrm>
            <a:off x="762000" y="1947862"/>
            <a:ext cx="5439410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chemeClr val="tx1"/>
                </a:solidFill>
                <a:latin typeface="Trebuchet MS"/>
                <a:cs typeface="Trebuchet MS"/>
              </a:rPr>
              <a:t>docker</a:t>
            </a:r>
            <a:r>
              <a:rPr sz="1600" spc="-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chemeClr val="tx1"/>
                </a:solidFill>
                <a:latin typeface="Trebuchet MS"/>
                <a:cs typeface="Trebuchet MS"/>
              </a:rPr>
              <a:t>pull</a:t>
            </a:r>
            <a:r>
              <a:rPr sz="1600" spc="-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chemeClr val="tx1"/>
                </a:solidFill>
                <a:latin typeface="Trebuchet MS"/>
                <a:cs typeface="Trebuchet MS"/>
              </a:rPr>
              <a:t>puckel/docker-</a:t>
            </a:r>
            <a:r>
              <a:rPr sz="1600" spc="-10" dirty="0">
                <a:solidFill>
                  <a:schemeClr val="tx1"/>
                </a:solidFill>
                <a:latin typeface="Trebuchet MS"/>
                <a:cs typeface="Trebuchet MS"/>
              </a:rPr>
              <a:t>airflow:latest</a:t>
            </a:r>
            <a:endParaRPr sz="16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16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chemeClr val="tx1"/>
                </a:solidFill>
                <a:latin typeface="Trebuchet MS"/>
                <a:cs typeface="Trebuchet MS"/>
              </a:rPr>
              <a:t>docker</a:t>
            </a:r>
            <a:r>
              <a:rPr sz="160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Trebuchet MS"/>
                <a:cs typeface="Trebuchet MS"/>
              </a:rPr>
              <a:t>images</a:t>
            </a:r>
            <a:endParaRPr sz="16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chemeClr val="tx1"/>
                </a:solidFill>
                <a:latin typeface="Trebuchet MS"/>
                <a:cs typeface="Trebuchet MS"/>
              </a:rPr>
              <a:t>docker</a:t>
            </a:r>
            <a:r>
              <a:rPr sz="1600" spc="-25" dirty="0">
                <a:solidFill>
                  <a:schemeClr val="tx1"/>
                </a:solidFill>
                <a:latin typeface="Trebuchet MS"/>
                <a:cs typeface="Trebuchet MS"/>
              </a:rPr>
              <a:t> run</a:t>
            </a:r>
            <a:r>
              <a:rPr sz="1600" spc="-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00" spc="-160" dirty="0">
                <a:solidFill>
                  <a:schemeClr val="tx1"/>
                </a:solidFill>
                <a:latin typeface="Trebuchet MS"/>
                <a:cs typeface="Trebuchet MS"/>
              </a:rPr>
              <a:t>-</a:t>
            </a:r>
            <a:r>
              <a:rPr sz="1600" dirty="0">
                <a:solidFill>
                  <a:schemeClr val="tx1"/>
                </a:solidFill>
                <a:latin typeface="Trebuchet MS"/>
                <a:cs typeface="Trebuchet MS"/>
              </a:rPr>
              <a:t>d</a:t>
            </a:r>
            <a:r>
              <a:rPr sz="1600" spc="-1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00" spc="-160" dirty="0">
                <a:solidFill>
                  <a:schemeClr val="tx1"/>
                </a:solidFill>
                <a:latin typeface="Trebuchet MS"/>
                <a:cs typeface="Trebuchet MS"/>
              </a:rPr>
              <a:t>-</a:t>
            </a:r>
            <a:r>
              <a:rPr sz="1600" dirty="0">
                <a:solidFill>
                  <a:schemeClr val="tx1"/>
                </a:solidFill>
                <a:latin typeface="Trebuchet MS"/>
                <a:cs typeface="Trebuchet MS"/>
              </a:rPr>
              <a:t>p</a:t>
            </a:r>
            <a:r>
              <a:rPr sz="1600" spc="-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Trebuchet MS"/>
                <a:cs typeface="Trebuchet MS"/>
              </a:rPr>
              <a:t>8080:8080</a:t>
            </a:r>
            <a:r>
              <a:rPr sz="1600" spc="-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chemeClr val="tx1"/>
                </a:solidFill>
                <a:latin typeface="Trebuchet MS"/>
                <a:cs typeface="Trebuchet MS"/>
              </a:rPr>
              <a:t>puckel/docker-</a:t>
            </a:r>
            <a:r>
              <a:rPr sz="1600" spc="-35" dirty="0">
                <a:solidFill>
                  <a:schemeClr val="tx1"/>
                </a:solidFill>
                <a:latin typeface="Trebuchet MS"/>
                <a:cs typeface="Trebuchet MS"/>
              </a:rPr>
              <a:t>airflow</a:t>
            </a:r>
            <a:r>
              <a:rPr sz="1600" spc="-1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Trebuchet MS"/>
                <a:cs typeface="Trebuchet MS"/>
              </a:rPr>
              <a:t>webserver</a:t>
            </a:r>
            <a:endParaRPr sz="16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26147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DAA707-769A-F34B-8B43-8D67D2B0F443}"/>
              </a:ext>
            </a:extLst>
          </p:cNvPr>
          <p:cNvSpPr txBox="1"/>
          <p:nvPr/>
        </p:nvSpPr>
        <p:spPr>
          <a:xfrm>
            <a:off x="481777" y="1173182"/>
            <a:ext cx="7715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export AIRFLOW_HOME=~/airflow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AIRFLOW_VERSION=2.9.3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the version of Python you have installed.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PYTHON_VERSION="$(python -c 'import sys; print(f"{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sys.version_info.major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sys.version_info.minor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}")')"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CONSTRAINT_URL="https://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raw.githubusercontent.com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/apache/airflow/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constraints-${AIRFLOW_VERSION}/constraints-${PYTHON_VERSION}.txt"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"apache-airflow==${AIRFLOW_VERSION}" --constraint "${CONSTRAINT_URL}”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airflow standalone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https://airflow.apache.org/docs/apache-airflow/stable/start.html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6525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0150" y="2028951"/>
            <a:ext cx="297751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60" dirty="0">
                <a:solidFill>
                  <a:srgbClr val="FFFFFF"/>
                </a:solidFill>
              </a:rPr>
              <a:t>Вопросы?</a:t>
            </a:r>
            <a:endParaRPr sz="4900"/>
          </a:p>
        </p:txBody>
      </p:sp>
      <p:grpSp>
        <p:nvGrpSpPr>
          <p:cNvPr id="4" name="object 4"/>
          <p:cNvGrpSpPr/>
          <p:nvPr/>
        </p:nvGrpSpPr>
        <p:grpSpPr>
          <a:xfrm>
            <a:off x="719327" y="3368039"/>
            <a:ext cx="4048125" cy="668020"/>
            <a:chOff x="719327" y="3368039"/>
            <a:chExt cx="4048125" cy="6680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327" y="3368039"/>
              <a:ext cx="664464" cy="6675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2607" y="3368039"/>
              <a:ext cx="664463" cy="66751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16749" y="3445255"/>
            <a:ext cx="17278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50" dirty="0">
                <a:solidFill>
                  <a:srgbClr val="FFFFFF"/>
                </a:solidFill>
                <a:latin typeface="Trebuchet MS"/>
                <a:cs typeface="Trebuchet MS"/>
              </a:rPr>
              <a:t>Ставим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“+”,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если</a:t>
            </a:r>
            <a:r>
              <a:rPr sz="15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rebuchet MS"/>
                <a:cs typeface="Trebuchet MS"/>
              </a:rPr>
              <a:t>вопросы</a:t>
            </a:r>
            <a:r>
              <a:rPr sz="15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есть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5424" y="3445255"/>
            <a:ext cx="170433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50" dirty="0">
                <a:solidFill>
                  <a:srgbClr val="FFFFFF"/>
                </a:solidFill>
                <a:latin typeface="Trebuchet MS"/>
                <a:cs typeface="Trebuchet MS"/>
              </a:rPr>
              <a:t>Ставим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“–”,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если</a:t>
            </a:r>
            <a:r>
              <a:rPr sz="15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вопросов</a:t>
            </a:r>
            <a:r>
              <a:rPr sz="15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rebuchet MS"/>
                <a:cs typeface="Trebuchet MS"/>
              </a:rPr>
              <a:t>нет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4949" y="1792731"/>
            <a:ext cx="58889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FFFF"/>
                </a:solidFill>
              </a:rPr>
              <a:t>Знакомство</a:t>
            </a:r>
            <a:r>
              <a:rPr sz="4000" spc="-2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с</a:t>
            </a:r>
            <a:r>
              <a:rPr sz="4000" spc="-2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командой </a:t>
            </a:r>
            <a:r>
              <a:rPr sz="4000" spc="-150" dirty="0">
                <a:solidFill>
                  <a:srgbClr val="FFFFFF"/>
                </a:solidFill>
              </a:rPr>
              <a:t>и</a:t>
            </a:r>
            <a:r>
              <a:rPr sz="4000" spc="-204" dirty="0">
                <a:solidFill>
                  <a:srgbClr val="FFFFFF"/>
                </a:solidFill>
              </a:rPr>
              <a:t> </a:t>
            </a:r>
            <a:r>
              <a:rPr sz="4000" spc="-45" dirty="0">
                <a:solidFill>
                  <a:srgbClr val="FFFFFF"/>
                </a:solidFill>
              </a:rPr>
              <a:t>программой</a:t>
            </a:r>
            <a:r>
              <a:rPr sz="4000" spc="-20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курса</a:t>
            </a:r>
            <a:endParaRPr sz="4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Команда</a:t>
            </a:r>
            <a:r>
              <a:rPr spc="-175" dirty="0"/>
              <a:t> </a:t>
            </a:r>
            <a:r>
              <a:rPr spc="-10" dirty="0"/>
              <a:t>курса</a:t>
            </a:r>
          </a:p>
        </p:txBody>
      </p:sp>
      <p:sp>
        <p:nvSpPr>
          <p:cNvPr id="5" name="object 5"/>
          <p:cNvSpPr/>
          <p:nvPr/>
        </p:nvSpPr>
        <p:spPr>
          <a:xfrm>
            <a:off x="614098" y="1195199"/>
            <a:ext cx="1290901" cy="3232785"/>
          </a:xfrm>
          <a:custGeom>
            <a:avLst/>
            <a:gdLst/>
            <a:ahLst/>
            <a:cxnLst/>
            <a:rect l="l" t="t" r="r" b="b"/>
            <a:pathLst>
              <a:path w="520700" h="3232785">
                <a:moveTo>
                  <a:pt x="520200" y="0"/>
                </a:moveTo>
                <a:lnTo>
                  <a:pt x="0" y="0"/>
                </a:lnTo>
                <a:lnTo>
                  <a:pt x="0" y="3232500"/>
                </a:lnTo>
                <a:lnTo>
                  <a:pt x="520200" y="3232500"/>
                </a:lnTo>
                <a:lnTo>
                  <a:pt x="52020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E90D3-E297-834D-9668-507BFC8FD774}"/>
              </a:ext>
            </a:extLst>
          </p:cNvPr>
          <p:cNvSpPr txBox="1"/>
          <p:nvPr/>
        </p:nvSpPr>
        <p:spPr>
          <a:xfrm>
            <a:off x="3581400" y="1379116"/>
            <a:ext cx="54083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b="1" dirty="0"/>
              <a:t>Руководитель курса</a:t>
            </a:r>
          </a:p>
          <a:p>
            <a:pPr>
              <a:lnSpc>
                <a:spcPct val="200000"/>
              </a:lnSpc>
            </a:pPr>
            <a:r>
              <a:rPr lang="ru-RU" dirty="0">
                <a:solidFill>
                  <a:srgbClr val="FF9900"/>
                </a:solidFill>
              </a:rPr>
              <a:t>Станислав </a:t>
            </a:r>
            <a:r>
              <a:rPr lang="ru-RU" dirty="0" err="1">
                <a:solidFill>
                  <a:srgbClr val="FF9900"/>
                </a:solidFill>
              </a:rPr>
              <a:t>Ступников</a:t>
            </a:r>
            <a:endParaRPr lang="ru-RU" dirty="0">
              <a:solidFill>
                <a:srgbClr val="FF9900"/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VK </a:t>
            </a:r>
            <a:r>
              <a:rPr lang="ru-RU" dirty="0">
                <a:solidFill>
                  <a:schemeClr val="tx1"/>
                </a:solidFill>
              </a:rPr>
              <a:t>Руководитель отдела разработки</a:t>
            </a:r>
          </a:p>
          <a:p>
            <a:endParaRPr lang="en-US" sz="1100" dirty="0"/>
          </a:p>
          <a:p>
            <a:r>
              <a:rPr lang="ru-RU" sz="1100" dirty="0"/>
              <a:t>10+ лет опыта промышленной разработки, в том числе создания и поддержания веб-приложений, инфраструктурных решений, высоконагруженных систем, </a:t>
            </a:r>
            <a:r>
              <a:rPr lang="en-US" sz="1100" dirty="0"/>
              <a:t>data pipeline'</a:t>
            </a:r>
            <a:r>
              <a:rPr lang="ru-RU" sz="1100" dirty="0" err="1"/>
              <a:t>ов</a:t>
            </a:r>
            <a:r>
              <a:rPr lang="ru-RU" sz="1100" dirty="0"/>
              <a:t> и аналитических систем. </a:t>
            </a:r>
          </a:p>
          <a:p>
            <a:endParaRPr lang="ru-RU" sz="1100" dirty="0"/>
          </a:p>
          <a:p>
            <a:r>
              <a:rPr lang="ru-RU" sz="1100" dirty="0"/>
              <a:t>3 года научной разработки для крупных государственных заказчиков с контрактами по тематике анализа больших объемов данных. Опыт программирования на </a:t>
            </a:r>
            <a:r>
              <a:rPr lang="en-US" sz="1100" dirty="0"/>
              <a:t>Python, Go, Lua, C, JavaScript, Perl.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10ACE-14A6-7F4D-B9F9-E8A2DC557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5" b="16765"/>
          <a:stretch/>
        </p:blipFill>
        <p:spPr>
          <a:xfrm>
            <a:off x="838200" y="1657350"/>
            <a:ext cx="2363240" cy="235624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Команда</a:t>
            </a:r>
            <a:r>
              <a:rPr spc="-175" dirty="0"/>
              <a:t> </a:t>
            </a:r>
            <a:r>
              <a:rPr spc="-10" dirty="0"/>
              <a:t>курса</a:t>
            </a:r>
          </a:p>
        </p:txBody>
      </p:sp>
      <p:sp>
        <p:nvSpPr>
          <p:cNvPr id="5" name="object 5"/>
          <p:cNvSpPr/>
          <p:nvPr/>
        </p:nvSpPr>
        <p:spPr>
          <a:xfrm>
            <a:off x="614099" y="1195199"/>
            <a:ext cx="520700" cy="3617595"/>
          </a:xfrm>
          <a:custGeom>
            <a:avLst/>
            <a:gdLst/>
            <a:ahLst/>
            <a:cxnLst/>
            <a:rect l="l" t="t" r="r" b="b"/>
            <a:pathLst>
              <a:path w="520700" h="3617595">
                <a:moveTo>
                  <a:pt x="520200" y="0"/>
                </a:moveTo>
                <a:lnTo>
                  <a:pt x="0" y="0"/>
                </a:lnTo>
                <a:lnTo>
                  <a:pt x="0" y="3617576"/>
                </a:lnTo>
                <a:lnTo>
                  <a:pt x="520200" y="3617576"/>
                </a:lnTo>
                <a:lnTo>
                  <a:pt x="52020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72360" y="1441958"/>
            <a:ext cx="1729105" cy="557204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lang="ru-RU" sz="1600" b="1" dirty="0">
                <a:solidFill>
                  <a:srgbClr val="FF9900"/>
                </a:solidFill>
                <a:latin typeface="Trebuchet MS"/>
                <a:cs typeface="Trebuchet MS"/>
              </a:rPr>
              <a:t>Стурейко Игорь</a:t>
            </a:r>
            <a:endParaRPr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100" spc="-20" dirty="0">
                <a:latin typeface="Trebuchet MS"/>
                <a:cs typeface="Trebuchet MS"/>
              </a:rPr>
              <a:t>DataScientist,</a:t>
            </a:r>
            <a:r>
              <a:rPr sz="1100" spc="15" dirty="0">
                <a:latin typeface="Trebuchet MS"/>
                <a:cs typeface="Trebuchet MS"/>
              </a:rPr>
              <a:t> </a:t>
            </a:r>
            <a:r>
              <a:rPr lang="en-US" sz="1100" spc="-10" dirty="0" err="1">
                <a:latin typeface="Trebuchet MS"/>
                <a:cs typeface="Trebuchet MS"/>
              </a:rPr>
              <a:t>ML</a:t>
            </a:r>
            <a:r>
              <a:rPr sz="1100" spc="-10" dirty="0" err="1">
                <a:latin typeface="Trebuchet MS"/>
                <a:cs typeface="Trebuchet MS"/>
              </a:rPr>
              <a:t>Engineer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85690" y="1160852"/>
            <a:ext cx="520700" cy="3617595"/>
          </a:xfrm>
          <a:custGeom>
            <a:avLst/>
            <a:gdLst/>
            <a:ahLst/>
            <a:cxnLst/>
            <a:rect l="l" t="t" r="r" b="b"/>
            <a:pathLst>
              <a:path w="520700" h="3617595">
                <a:moveTo>
                  <a:pt x="520200" y="0"/>
                </a:moveTo>
                <a:lnTo>
                  <a:pt x="0" y="0"/>
                </a:lnTo>
                <a:lnTo>
                  <a:pt x="0" y="3617576"/>
                </a:lnTo>
                <a:lnTo>
                  <a:pt x="520200" y="3617576"/>
                </a:lnTo>
                <a:lnTo>
                  <a:pt x="52020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EBD758-DB24-B04C-AC35-960EA0159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4" b="13044"/>
          <a:stretch/>
        </p:blipFill>
        <p:spPr>
          <a:xfrm>
            <a:off x="793113" y="1281878"/>
            <a:ext cx="806402" cy="804015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060CD9-A42E-E841-8D0D-69D54EF2A1EC}"/>
              </a:ext>
            </a:extLst>
          </p:cNvPr>
          <p:cNvSpPr txBox="1"/>
          <p:nvPr/>
        </p:nvSpPr>
        <p:spPr>
          <a:xfrm>
            <a:off x="5372360" y="2690085"/>
            <a:ext cx="1981953" cy="559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Евгений </a:t>
            </a:r>
            <a:r>
              <a:rPr lang="ru-RU" sz="1600" b="1" spc="-10" dirty="0" err="1">
                <a:solidFill>
                  <a:srgbClr val="FF9900"/>
                </a:solidFill>
                <a:latin typeface="Trebuchet MS"/>
                <a:cs typeface="Trebuchet MS"/>
              </a:rPr>
              <a:t>Ревняков</a:t>
            </a:r>
            <a:endParaRPr lang="ru-RU"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100" spc="90" dirty="0">
                <a:latin typeface="Trebuchet MS"/>
                <a:cs typeface="Trebuchet MS"/>
              </a:rPr>
              <a:t>Python Developer</a:t>
            </a:r>
            <a:endParaRPr lang="en-US" sz="1100" dirty="0">
              <a:latin typeface="Trebuchet MS"/>
              <a:cs typeface="Trebuchet M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790203-D6CF-5948-8841-B5F7CF2C209E}"/>
              </a:ext>
            </a:extLst>
          </p:cNvPr>
          <p:cNvSpPr txBox="1"/>
          <p:nvPr/>
        </p:nvSpPr>
        <p:spPr>
          <a:xfrm>
            <a:off x="5372359" y="4019550"/>
            <a:ext cx="2009846" cy="559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Сурен </a:t>
            </a:r>
            <a:r>
              <a:rPr lang="ru-RU" sz="1600" b="1" spc="-10" dirty="0" err="1">
                <a:solidFill>
                  <a:srgbClr val="FF9900"/>
                </a:solidFill>
                <a:latin typeface="Trebuchet MS"/>
                <a:cs typeface="Trebuchet MS"/>
              </a:rPr>
              <a:t>Хоренян</a:t>
            </a:r>
            <a:endParaRPr lang="ru-RU"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100" spc="90" dirty="0">
                <a:latin typeface="Trebuchet MS"/>
                <a:cs typeface="Trebuchet MS"/>
              </a:rPr>
              <a:t>Senior</a:t>
            </a:r>
            <a:r>
              <a:rPr lang="ru-RU" sz="1100" spc="90" dirty="0">
                <a:latin typeface="Trebuchet MS"/>
                <a:cs typeface="Trebuchet MS"/>
              </a:rPr>
              <a:t> </a:t>
            </a:r>
            <a:r>
              <a:rPr lang="en-US" sz="1100" spc="90" dirty="0">
                <a:latin typeface="Trebuchet MS"/>
                <a:cs typeface="Trebuchet MS"/>
              </a:rPr>
              <a:t>Python Developer</a:t>
            </a:r>
            <a:endParaRPr lang="en-US" sz="1100" dirty="0">
              <a:latin typeface="Trebuchet MS"/>
              <a:cs typeface="Trebuchet M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3E3B50-745F-844A-B329-1D752B428F62}"/>
              </a:ext>
            </a:extLst>
          </p:cNvPr>
          <p:cNvSpPr txBox="1"/>
          <p:nvPr/>
        </p:nvSpPr>
        <p:spPr>
          <a:xfrm>
            <a:off x="1676400" y="4069706"/>
            <a:ext cx="2225930" cy="559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Дмитрий </a:t>
            </a:r>
            <a:r>
              <a:rPr lang="ru-RU" sz="1600" b="1" spc="-10" dirty="0" err="1">
                <a:solidFill>
                  <a:srgbClr val="FF9900"/>
                </a:solidFill>
                <a:latin typeface="Trebuchet MS"/>
                <a:cs typeface="Trebuchet MS"/>
              </a:rPr>
              <a:t>Панкрашов</a:t>
            </a:r>
            <a:endParaRPr lang="ru-RU"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100" spc="90" dirty="0">
                <a:latin typeface="Trebuchet MS"/>
                <a:cs typeface="Trebuchet MS"/>
              </a:rPr>
              <a:t>Middle</a:t>
            </a:r>
            <a:r>
              <a:rPr lang="ru-RU" sz="1100" spc="90" dirty="0">
                <a:latin typeface="Trebuchet MS"/>
                <a:cs typeface="Trebuchet MS"/>
              </a:rPr>
              <a:t> </a:t>
            </a:r>
            <a:r>
              <a:rPr lang="en-US" sz="1100" spc="90" dirty="0">
                <a:latin typeface="Trebuchet MS"/>
                <a:cs typeface="Trebuchet MS"/>
              </a:rPr>
              <a:t>Python Developer</a:t>
            </a:r>
            <a:endParaRPr lang="en-US" sz="1100" dirty="0">
              <a:latin typeface="Trebuchet MS"/>
              <a:cs typeface="Trebuchet M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BBE2F9-EA50-7C4F-B214-C22F7BC1D77C}"/>
              </a:ext>
            </a:extLst>
          </p:cNvPr>
          <p:cNvSpPr txBox="1"/>
          <p:nvPr/>
        </p:nvSpPr>
        <p:spPr>
          <a:xfrm>
            <a:off x="1676400" y="2711934"/>
            <a:ext cx="1798569" cy="559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Андрей Кравчук</a:t>
            </a:r>
            <a:endParaRPr lang="ru-RU"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100" spc="90" dirty="0">
                <a:latin typeface="Trebuchet MS"/>
                <a:cs typeface="Trebuchet MS"/>
              </a:rPr>
              <a:t>Python Developer</a:t>
            </a:r>
            <a:endParaRPr lang="en-US" sz="1100" dirty="0">
              <a:latin typeface="Trebuchet MS"/>
              <a:cs typeface="Trebuchet M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0FF9C8-BACA-1B4F-BDA3-D7B79F0BFA2F}"/>
              </a:ext>
            </a:extLst>
          </p:cNvPr>
          <p:cNvSpPr txBox="1"/>
          <p:nvPr/>
        </p:nvSpPr>
        <p:spPr>
          <a:xfrm>
            <a:off x="1676400" y="1429970"/>
            <a:ext cx="1864293" cy="50783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Валентин </a:t>
            </a:r>
            <a:r>
              <a:rPr lang="ru-RU" sz="1600" b="1" spc="-10" dirty="0" err="1">
                <a:solidFill>
                  <a:srgbClr val="FF9900"/>
                </a:solidFill>
                <a:latin typeface="Trebuchet MS"/>
                <a:cs typeface="Trebuchet MS"/>
              </a:rPr>
              <a:t>Шилин</a:t>
            </a:r>
            <a:endParaRPr lang="ru-RU" sz="1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lang="ru-RU" sz="1100" spc="90" dirty="0">
                <a:latin typeface="Trebuchet MS"/>
                <a:cs typeface="Trebuchet MS"/>
              </a:rPr>
              <a:t>Старший программист</a:t>
            </a:r>
            <a:endParaRPr lang="en-US" sz="1100" dirty="0">
              <a:latin typeface="Trebuchet MS"/>
              <a:cs typeface="Trebuchet M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6953487-C68B-7249-8BC8-6C30D4D1E4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1" b="25829"/>
          <a:stretch/>
        </p:blipFill>
        <p:spPr>
          <a:xfrm>
            <a:off x="793114" y="2556000"/>
            <a:ext cx="794351" cy="792000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73BC42-6662-6F45-B6B6-C103C29D8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" b="148"/>
          <a:stretch/>
        </p:blipFill>
        <p:spPr>
          <a:xfrm>
            <a:off x="793113" y="3897105"/>
            <a:ext cx="806402" cy="804015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452CD6-F51F-AD4B-B116-B2398FD17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9" b="8249"/>
          <a:stretch/>
        </p:blipFill>
        <p:spPr>
          <a:xfrm>
            <a:off x="7428928" y="1281877"/>
            <a:ext cx="806402" cy="804015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55C9AE-D762-5E48-98DF-752977846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8" b="6068"/>
          <a:stretch/>
        </p:blipFill>
        <p:spPr>
          <a:xfrm>
            <a:off x="7428928" y="2537905"/>
            <a:ext cx="806402" cy="804015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C157535-7547-2241-9878-0E27F0F364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" b="148"/>
          <a:stretch/>
        </p:blipFill>
        <p:spPr>
          <a:xfrm>
            <a:off x="7428928" y="3892627"/>
            <a:ext cx="806402" cy="804015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150" y="2051811"/>
            <a:ext cx="4149090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100" dirty="0">
                <a:solidFill>
                  <a:srgbClr val="FFFFFF"/>
                </a:solidFill>
              </a:rPr>
              <a:t>О</a:t>
            </a:r>
            <a:r>
              <a:rPr sz="4600" spc="-250" dirty="0">
                <a:solidFill>
                  <a:srgbClr val="FFFFFF"/>
                </a:solidFill>
              </a:rPr>
              <a:t> </a:t>
            </a:r>
            <a:r>
              <a:rPr sz="4600" spc="-85" dirty="0" err="1">
                <a:solidFill>
                  <a:srgbClr val="FFFFFF"/>
                </a:solidFill>
              </a:rPr>
              <a:t>курсе</a:t>
            </a:r>
            <a:r>
              <a:rPr sz="4600" spc="-250" dirty="0">
                <a:solidFill>
                  <a:srgbClr val="FFFFFF"/>
                </a:solidFill>
              </a:rPr>
              <a:t> </a:t>
            </a:r>
            <a:r>
              <a:rPr lang="en-US" sz="4600" spc="125" dirty="0">
                <a:solidFill>
                  <a:srgbClr val="FFFFFF"/>
                </a:solidFill>
              </a:rPr>
              <a:t>Python pro</a:t>
            </a:r>
            <a:endParaRPr sz="4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Карта</a:t>
            </a:r>
            <a:r>
              <a:rPr spc="-170" dirty="0"/>
              <a:t> </a:t>
            </a:r>
            <a:r>
              <a:rPr spc="-10" dirty="0"/>
              <a:t>курса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04CF890-FC54-F94E-88C6-2EDBD6D3882E}"/>
              </a:ext>
            </a:extLst>
          </p:cNvPr>
          <p:cNvSpPr/>
          <p:nvPr/>
        </p:nvSpPr>
        <p:spPr>
          <a:xfrm>
            <a:off x="3149170" y="4256784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ru-RU" sz="1400" dirty="0">
                <a:solidFill>
                  <a:schemeClr val="tx1"/>
                </a:solidFill>
              </a:rPr>
              <a:t>Курсовой проект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9934" y="4378253"/>
            <a:ext cx="419929" cy="39600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272CAB1-959B-9E48-B708-13810706A4A1}"/>
              </a:ext>
            </a:extLst>
          </p:cNvPr>
          <p:cNvSpPr/>
          <p:nvPr/>
        </p:nvSpPr>
        <p:spPr>
          <a:xfrm>
            <a:off x="3149170" y="1217224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ru-RU" sz="1400" dirty="0">
                <a:solidFill>
                  <a:schemeClr val="tx1"/>
                </a:solidFill>
              </a:rPr>
              <a:t>1. </a:t>
            </a:r>
            <a:r>
              <a:rPr lang="en-US" sz="1400" dirty="0">
                <a:solidFill>
                  <a:schemeClr val="tx1"/>
                </a:solidFill>
              </a:rPr>
              <a:t>Advanced basics</a:t>
            </a: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8047" y="1302181"/>
            <a:ext cx="419929" cy="396000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F6266CD-2A78-8343-89E7-5E265A319FF9}"/>
              </a:ext>
            </a:extLst>
          </p:cNvPr>
          <p:cNvSpPr/>
          <p:nvPr/>
        </p:nvSpPr>
        <p:spPr>
          <a:xfrm>
            <a:off x="5410200" y="2005836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2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Web</a:t>
            </a: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71813" y="2090793"/>
            <a:ext cx="419929" cy="396000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D6B1384-61B9-F641-AD69-BAD4A53963E5}"/>
              </a:ext>
            </a:extLst>
          </p:cNvPr>
          <p:cNvSpPr/>
          <p:nvPr/>
        </p:nvSpPr>
        <p:spPr>
          <a:xfrm>
            <a:off x="710176" y="2462879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3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Data engineering</a:t>
            </a:r>
          </a:p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0140" y="2547836"/>
            <a:ext cx="419929" cy="396000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8D827AB-9422-6149-973B-97DCC2445CF0}"/>
              </a:ext>
            </a:extLst>
          </p:cNvPr>
          <p:cNvSpPr/>
          <p:nvPr/>
        </p:nvSpPr>
        <p:spPr>
          <a:xfrm>
            <a:off x="5392366" y="313131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4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Highload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53467" y="3217286"/>
            <a:ext cx="419929" cy="395999"/>
          </a:xfrm>
          <a:prstGeom prst="rect">
            <a:avLst/>
          </a:prstGeom>
        </p:spPr>
      </p:pic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52D0FFD8-67EC-E04B-9E56-7C9E400AD348}"/>
              </a:ext>
            </a:extLst>
          </p:cNvPr>
          <p:cNvCxnSpPr>
            <a:stCxn id="36" idx="3"/>
            <a:endCxn id="37" idx="0"/>
          </p:cNvCxnSpPr>
          <p:nvPr/>
        </p:nvCxnSpPr>
        <p:spPr>
          <a:xfrm>
            <a:off x="6172795" y="1500181"/>
            <a:ext cx="749218" cy="505655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E0D73D5F-6007-DF49-B18C-61F0A55B33FD}"/>
              </a:ext>
            </a:extLst>
          </p:cNvPr>
          <p:cNvCxnSpPr>
            <a:cxnSpLocks/>
            <a:stCxn id="37" idx="1"/>
            <a:endCxn id="38" idx="3"/>
          </p:cNvCxnSpPr>
          <p:nvPr/>
        </p:nvCxnSpPr>
        <p:spPr>
          <a:xfrm rot="10800000" flipV="1">
            <a:off x="3733802" y="2288792"/>
            <a:ext cx="1676399" cy="45704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253249B4-5C8F-CD4C-8FAA-C1EDD6D52562}"/>
              </a:ext>
            </a:extLst>
          </p:cNvPr>
          <p:cNvCxnSpPr>
            <a:stCxn id="38" idx="2"/>
            <a:endCxn id="40" idx="1"/>
          </p:cNvCxnSpPr>
          <p:nvPr/>
        </p:nvCxnSpPr>
        <p:spPr>
          <a:xfrm rot="16200000" flipH="1">
            <a:off x="3614440" y="1636341"/>
            <a:ext cx="385474" cy="3170377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0ABD08F-268D-7A45-8295-BABF6E8BF510}"/>
              </a:ext>
            </a:extLst>
          </p:cNvPr>
          <p:cNvCxnSpPr>
            <a:stCxn id="40" idx="2"/>
            <a:endCxn id="35" idx="3"/>
          </p:cNvCxnSpPr>
          <p:nvPr/>
        </p:nvCxnSpPr>
        <p:spPr>
          <a:xfrm rot="5400000">
            <a:off x="6117229" y="3752790"/>
            <a:ext cx="842517" cy="731384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graphicFrame>
        <p:nvGraphicFramePr>
          <p:cNvPr id="40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7053"/>
              </p:ext>
            </p:extLst>
          </p:nvPr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>
            <a:spLocks noChangeAspect="1"/>
          </p:cNvSpPr>
          <p:nvPr/>
        </p:nvSpPr>
        <p:spPr>
          <a:xfrm>
            <a:off x="2879550" y="1733549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Структура проекта, управление зависимостями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ru-RU" sz="1400" dirty="0">
                <a:solidFill>
                  <a:schemeClr val="tx1"/>
                </a:solidFill>
              </a:rPr>
              <a:t>1. </a:t>
            </a:r>
            <a:r>
              <a:rPr lang="en-US" sz="1400" dirty="0">
                <a:solidFill>
                  <a:schemeClr val="tx1"/>
                </a:solidFill>
              </a:rPr>
              <a:t>Advanced basics</a:t>
            </a:r>
          </a:p>
        </p:txBody>
      </p:sp>
      <p:pic>
        <p:nvPicPr>
          <p:cNvPr id="37" name="object 23">
            <a:extLst>
              <a:ext uri="{FF2B5EF4-FFF2-40B4-BE49-F238E27FC236}">
                <a16:creationId xmlns:a16="http://schemas.microsoft.com/office/drawing/2014/main" id="{89F70F52-5ECD-104D-90B7-163F9D30F0A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32707"/>
            <a:ext cx="419929" cy="396000"/>
          </a:xfrm>
          <a:prstGeom prst="rect">
            <a:avLst/>
          </a:prstGeom>
        </p:spPr>
      </p:pic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>
            <a:spLocks noChangeAspect="1"/>
          </p:cNvSpPr>
          <p:nvPr/>
        </p:nvSpPr>
        <p:spPr>
          <a:xfrm>
            <a:off x="2879550" y="2173732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Дистрибуция кода и развертывание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>
            <a:spLocks noChangeAspect="1"/>
          </p:cNvSpPr>
          <p:nvPr/>
        </p:nvSpPr>
        <p:spPr>
          <a:xfrm>
            <a:off x="2879550" y="2613914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Аннотации типов: уровень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nightmare!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>
            <a:spLocks noChangeAspect="1"/>
          </p:cNvSpPr>
          <p:nvPr/>
        </p:nvSpPr>
        <p:spPr>
          <a:xfrm>
            <a:off x="2879550" y="3054096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Внутренности: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байткод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его исполнение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284;p65">
            <a:extLst>
              <a:ext uri="{FF2B5EF4-FFF2-40B4-BE49-F238E27FC236}">
                <a16:creationId xmlns:a16="http://schemas.microsoft.com/office/drawing/2014/main" id="{421FCCD3-4C23-5F4C-B592-6EE6548445C4}"/>
              </a:ext>
            </a:extLst>
          </p:cNvPr>
          <p:cNvSpPr>
            <a:spLocks noChangeAspect="1"/>
          </p:cNvSpPr>
          <p:nvPr/>
        </p:nvSpPr>
        <p:spPr>
          <a:xfrm>
            <a:off x="2875664" y="4374642"/>
            <a:ext cx="5976000" cy="377232"/>
          </a:xfrm>
          <a:prstGeom prst="roundRect">
            <a:avLst>
              <a:gd name="adj" fmla="val 16667"/>
            </a:avLst>
          </a:prstGeom>
          <a:gradFill>
            <a:gsLst>
              <a:gs pos="6000">
                <a:srgbClr val="FFD966"/>
              </a:gs>
              <a:gs pos="0">
                <a:srgbClr val="FFD9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>
            <a:spLocks noChangeAspect="1"/>
          </p:cNvSpPr>
          <p:nvPr/>
        </p:nvSpPr>
        <p:spPr>
          <a:xfrm>
            <a:off x="2879550" y="3494278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Внутренности: устройство основных типов, управление памятью и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GIL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331068" y="1373682"/>
            <a:ext cx="308501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2110976" y="1593774"/>
            <a:ext cx="74868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890885" y="1813865"/>
            <a:ext cx="118886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670794" y="2033956"/>
            <a:ext cx="162904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450703" y="2254047"/>
            <a:ext cx="206923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284;p65">
            <a:extLst>
              <a:ext uri="{FF2B5EF4-FFF2-40B4-BE49-F238E27FC236}">
                <a16:creationId xmlns:a16="http://schemas.microsoft.com/office/drawing/2014/main" id="{CAF020DF-026F-6A42-A43B-245A765DC764}"/>
              </a:ext>
            </a:extLst>
          </p:cNvPr>
          <p:cNvSpPr>
            <a:spLocks noChangeAspect="1"/>
          </p:cNvSpPr>
          <p:nvPr/>
        </p:nvSpPr>
        <p:spPr>
          <a:xfrm>
            <a:off x="2879550" y="3934460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OOP.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Объектная модель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6D3565D-7D30-C441-95B5-4EAC2CECA71A}"/>
              </a:ext>
            </a:extLst>
          </p:cNvPr>
          <p:cNvCxnSpPr>
            <a:cxnSpLocks/>
            <a:stCxn id="36" idx="2"/>
            <a:endCxn id="50" idx="1"/>
          </p:cNvCxnSpPr>
          <p:nvPr/>
        </p:nvCxnSpPr>
        <p:spPr>
          <a:xfrm rot="16200000" flipH="1">
            <a:off x="1230612" y="2474138"/>
            <a:ext cx="250941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52048" y="17526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30</a:t>
            </a:r>
            <a:r>
              <a:rPr lang="en-US" sz="1400" dirty="0">
                <a:latin typeface="+mn-lt"/>
              </a:rPr>
              <a:t>.07 -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52048" y="218726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06.08 -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8060" y="264443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09.08 -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52048" y="307839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13.08 -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52048" y="35123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18.08 -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8AF743-C25D-D14B-9093-BB1F1D6CA75D}"/>
              </a:ext>
            </a:extLst>
          </p:cNvPr>
          <p:cNvSpPr txBox="1"/>
          <p:nvPr/>
        </p:nvSpPr>
        <p:spPr>
          <a:xfrm>
            <a:off x="1352048" y="39463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</a:t>
            </a:r>
            <a:r>
              <a:rPr lang="ru-RU" sz="1400" dirty="0">
                <a:latin typeface="+mn-lt"/>
              </a:rPr>
              <a:t>0</a:t>
            </a:r>
            <a:r>
              <a:rPr lang="en-US" sz="1400" dirty="0">
                <a:latin typeface="+mn-lt"/>
              </a:rPr>
              <a:t>.08 -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196270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ООП: Дескрипторы и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метапрограммирование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ru-RU" sz="1400" dirty="0">
                <a:solidFill>
                  <a:schemeClr val="tx1"/>
                </a:solidFill>
              </a:rPr>
              <a:t>1. </a:t>
            </a:r>
            <a:r>
              <a:rPr lang="en-US" sz="1400" dirty="0">
                <a:solidFill>
                  <a:schemeClr val="tx1"/>
                </a:solidFill>
              </a:rPr>
              <a:t>Advanced basics</a:t>
            </a:r>
          </a:p>
        </p:txBody>
      </p:sp>
      <p:pic>
        <p:nvPicPr>
          <p:cNvPr id="37" name="object 23">
            <a:extLst>
              <a:ext uri="{FF2B5EF4-FFF2-40B4-BE49-F238E27FC236}">
                <a16:creationId xmlns:a16="http://schemas.microsoft.com/office/drawing/2014/main" id="{89F70F52-5ECD-104D-90B7-163F9D30F0A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32707"/>
            <a:ext cx="419929" cy="396000"/>
          </a:xfrm>
          <a:prstGeom prst="rect">
            <a:avLst/>
          </a:prstGeom>
        </p:spPr>
      </p:pic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40289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Тестирование: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pytest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 как писать тесты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284307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Тестирование: (анти)паттерны и инструменты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28325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Дизайн и архитектура: абстракции, модульность,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SOLID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284;p65">
            <a:extLst>
              <a:ext uri="{FF2B5EF4-FFF2-40B4-BE49-F238E27FC236}">
                <a16:creationId xmlns:a16="http://schemas.microsoft.com/office/drawing/2014/main" id="{421FCCD3-4C23-5F4C-B592-6EE6548445C4}"/>
              </a:ext>
            </a:extLst>
          </p:cNvPr>
          <p:cNvSpPr/>
          <p:nvPr/>
        </p:nvSpPr>
        <p:spPr>
          <a:xfrm>
            <a:off x="2875664" y="460380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algn="l" rtl="0"/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Дизайн и архитектура: паттерны проектирования</a:t>
            </a: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372343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Дизайн и архитектура: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domain driven design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216746" y="1488004"/>
            <a:ext cx="53714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1996655" y="1708095"/>
            <a:ext cx="97732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776564" y="1928186"/>
            <a:ext cx="141750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556473" y="2148277"/>
            <a:ext cx="185769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336382" y="2368368"/>
            <a:ext cx="229787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284;p65">
            <a:extLst>
              <a:ext uri="{FF2B5EF4-FFF2-40B4-BE49-F238E27FC236}">
                <a16:creationId xmlns:a16="http://schemas.microsoft.com/office/drawing/2014/main" id="{CAF020DF-026F-6A42-A43B-245A765DC764}"/>
              </a:ext>
            </a:extLst>
          </p:cNvPr>
          <p:cNvSpPr/>
          <p:nvPr/>
        </p:nvSpPr>
        <p:spPr>
          <a:xfrm>
            <a:off x="2879550" y="416361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Дизайн и архитектура: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event driven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архитектура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6D3565D-7D30-C441-95B5-4EAC2CECA71A}"/>
              </a:ext>
            </a:extLst>
          </p:cNvPr>
          <p:cNvCxnSpPr>
            <a:cxnSpLocks/>
            <a:stCxn id="36" idx="2"/>
            <a:endCxn id="50" idx="1"/>
          </p:cNvCxnSpPr>
          <p:nvPr/>
        </p:nvCxnSpPr>
        <p:spPr>
          <a:xfrm rot="16200000" flipH="1">
            <a:off x="1116291" y="2588459"/>
            <a:ext cx="273805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48283" y="196215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23.08 -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48283" y="239679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27.08 -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4295" y="285396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30.08 -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48283" y="32879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03.09 -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48283" y="372188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06.09 -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8AF743-C25D-D14B-9093-BB1F1D6CA75D}"/>
              </a:ext>
            </a:extLst>
          </p:cNvPr>
          <p:cNvSpPr txBox="1"/>
          <p:nvPr/>
        </p:nvSpPr>
        <p:spPr>
          <a:xfrm>
            <a:off x="1348283" y="415584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</a:t>
            </a:r>
            <a:r>
              <a:rPr lang="ru-RU" sz="1400" dirty="0">
                <a:latin typeface="+mn-lt"/>
              </a:rPr>
              <a:t>0</a:t>
            </a:r>
            <a:r>
              <a:rPr lang="en-US" sz="1400" dirty="0">
                <a:latin typeface="+mn-lt"/>
              </a:rPr>
              <a:t>.09 -</a:t>
            </a:r>
          </a:p>
        </p:txBody>
      </p:sp>
      <p:sp>
        <p:nvSpPr>
          <p:cNvPr id="31" name="Google Shape;284;p65">
            <a:extLst>
              <a:ext uri="{FF2B5EF4-FFF2-40B4-BE49-F238E27FC236}">
                <a16:creationId xmlns:a16="http://schemas.microsoft.com/office/drawing/2014/main" id="{8A7BFA23-8823-BE48-9254-84492D211871}"/>
              </a:ext>
            </a:extLst>
          </p:cNvPr>
          <p:cNvSpPr/>
          <p:nvPr/>
        </p:nvSpPr>
        <p:spPr>
          <a:xfrm>
            <a:off x="2875664" y="1733550"/>
            <a:ext cx="5976000" cy="18866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bg1"/>
              </a:gs>
              <a:gs pos="100000">
                <a:srgbClr val="FFD966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algn="l" rtl="0"/>
            <a:endParaRPr lang="ru-RU" sz="12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7C325B2-45EA-9346-9ACF-35888DEF09B7}"/>
              </a:ext>
            </a:extLst>
          </p:cNvPr>
          <p:cNvCxnSpPr>
            <a:cxnSpLocks/>
            <a:stCxn id="36" idx="2"/>
            <a:endCxn id="42" idx="1"/>
          </p:cNvCxnSpPr>
          <p:nvPr/>
        </p:nvCxnSpPr>
        <p:spPr>
          <a:xfrm rot="16200000" flipH="1">
            <a:off x="894257" y="2810493"/>
            <a:ext cx="3178236" cy="7845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6953255-8F69-054C-BBA3-DE5C9EEF8B7B}"/>
              </a:ext>
            </a:extLst>
          </p:cNvPr>
          <p:cNvSpPr txBox="1"/>
          <p:nvPr/>
        </p:nvSpPr>
        <p:spPr>
          <a:xfrm>
            <a:off x="1342274" y="460966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12.09 -</a:t>
            </a:r>
          </a:p>
        </p:txBody>
      </p:sp>
    </p:spTree>
    <p:extLst>
      <p:ext uri="{BB962C8B-B14F-4D97-AF65-F5344CB8AC3E}">
        <p14:creationId xmlns:p14="http://schemas.microsoft.com/office/powerpoint/2010/main" val="4066336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/>
              <a:t>Python pro</a:t>
            </a:r>
            <a:br>
              <a:rPr lang="en-US" sz="3200" dirty="0"/>
            </a:br>
            <a:r>
              <a:rPr lang="en-US" sz="2400" dirty="0" err="1"/>
              <a:t>AirFlow</a:t>
            </a:r>
            <a:r>
              <a:rPr lang="en-US" sz="2400" dirty="0"/>
              <a:t> – </a:t>
            </a:r>
            <a:r>
              <a:rPr lang="ru-RU" sz="2400" dirty="0"/>
              <a:t>Оркестрация задач</a:t>
            </a:r>
            <a:endParaRPr b="0"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Открытый урок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206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8" name="Google Shape;278;p64">
            <a:extLst>
              <a:ext uri="{FF2B5EF4-FFF2-40B4-BE49-F238E27FC236}">
                <a16:creationId xmlns:a16="http://schemas.microsoft.com/office/drawing/2014/main" id="{DC03452F-6B2F-EA48-9B01-C3577A3005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DBDA60-D1B3-5B41-A4D2-CDAE2DD6B0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D0D012C5-1A3B-EC4C-B8A7-64C8AF21B41A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5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graphicFrame>
        <p:nvGraphicFramePr>
          <p:cNvPr id="40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727890"/>
              </p:ext>
            </p:extLst>
          </p:nvPr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173355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Сетевое взаимодействие и архитектура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web-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серверов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2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Web</a:t>
            </a:r>
          </a:p>
        </p:txBody>
      </p:sp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17373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Создание динамических страниц: от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CGI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до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ASGI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261391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MVC/MVT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фреймворки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на примере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Django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05409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ORM: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хорошее, плохое и злое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284;p65">
            <a:extLst>
              <a:ext uri="{FF2B5EF4-FFF2-40B4-BE49-F238E27FC236}">
                <a16:creationId xmlns:a16="http://schemas.microsoft.com/office/drawing/2014/main" id="{421FCCD3-4C23-5F4C-B592-6EE6548445C4}"/>
              </a:ext>
            </a:extLst>
          </p:cNvPr>
          <p:cNvSpPr/>
          <p:nvPr/>
        </p:nvSpPr>
        <p:spPr>
          <a:xfrm>
            <a:off x="2875664" y="4374642"/>
            <a:ext cx="5976000" cy="376200"/>
          </a:xfrm>
          <a:prstGeom prst="roundRect">
            <a:avLst>
              <a:gd name="adj" fmla="val 16667"/>
            </a:avLst>
          </a:prstGeom>
          <a:gradFill>
            <a:gsLst>
              <a:gs pos="6000">
                <a:srgbClr val="FFD966"/>
              </a:gs>
              <a:gs pos="0">
                <a:srgbClr val="FFD9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349427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Работа с БД: транзакции, репликация,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шардирование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и даже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NoSQL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331325" y="1373425"/>
            <a:ext cx="30798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2111234" y="1593516"/>
            <a:ext cx="74816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891143" y="1813607"/>
            <a:ext cx="118835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671052" y="2033698"/>
            <a:ext cx="162853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450961" y="2253789"/>
            <a:ext cx="206871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284;p65">
            <a:extLst>
              <a:ext uri="{FF2B5EF4-FFF2-40B4-BE49-F238E27FC236}">
                <a16:creationId xmlns:a16="http://schemas.microsoft.com/office/drawing/2014/main" id="{CAF020DF-026F-6A42-A43B-245A765DC764}"/>
              </a:ext>
            </a:extLst>
          </p:cNvPr>
          <p:cNvSpPr/>
          <p:nvPr/>
        </p:nvSpPr>
        <p:spPr>
          <a:xfrm>
            <a:off x="2879550" y="393446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API: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что такое настоящий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REST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 как создавать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RESTful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приложения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6D3565D-7D30-C441-95B5-4EAC2CECA71A}"/>
              </a:ext>
            </a:extLst>
          </p:cNvPr>
          <p:cNvCxnSpPr>
            <a:cxnSpLocks/>
            <a:stCxn id="36" idx="2"/>
            <a:endCxn id="50" idx="1"/>
          </p:cNvCxnSpPr>
          <p:nvPr/>
        </p:nvCxnSpPr>
        <p:spPr>
          <a:xfrm rot="16200000" flipH="1">
            <a:off x="1230870" y="2473880"/>
            <a:ext cx="250889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52048" y="17526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19.09 -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52048" y="218726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20.09 -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8060" y="264443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24.09 -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52048" y="307839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27.09 -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52048" y="35123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01.10 -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8AF743-C25D-D14B-9093-BB1F1D6CA75D}"/>
              </a:ext>
            </a:extLst>
          </p:cNvPr>
          <p:cNvSpPr txBox="1"/>
          <p:nvPr/>
        </p:nvSpPr>
        <p:spPr>
          <a:xfrm>
            <a:off x="1352048" y="39463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11.10 -</a:t>
            </a:r>
          </a:p>
        </p:txBody>
      </p:sp>
      <p:pic>
        <p:nvPicPr>
          <p:cNvPr id="25" name="object 26">
            <a:extLst>
              <a:ext uri="{FF2B5EF4-FFF2-40B4-BE49-F238E27FC236}">
                <a16:creationId xmlns:a16="http://schemas.microsoft.com/office/drawing/2014/main" id="{3CDB073E-70E6-344C-A764-844FD6A8093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32707"/>
            <a:ext cx="41992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01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233982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FastAPI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основы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2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Web</a:t>
            </a:r>
          </a:p>
        </p:txBody>
      </p:sp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78000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FastAPI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взаимодействие с БД и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SQLAlchemy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322018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Аутентификация и авторизация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66036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API: (g)RPC,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GraphQL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410055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Безопасность: обзор распространенных проблем, уязвимостей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028189" y="1676561"/>
            <a:ext cx="91425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1808098" y="1896652"/>
            <a:ext cx="135444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588007" y="2116743"/>
            <a:ext cx="179462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367916" y="2336834"/>
            <a:ext cx="223480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147825" y="2556925"/>
            <a:ext cx="267498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48283" y="233304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15.10 -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48283" y="276768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18.10 -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4295" y="32248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22.10 -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48283" y="36588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25.10 -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48283" y="409277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29.10 -</a:t>
            </a:r>
          </a:p>
        </p:txBody>
      </p:sp>
      <p:sp>
        <p:nvSpPr>
          <p:cNvPr id="31" name="Google Shape;284;p65">
            <a:extLst>
              <a:ext uri="{FF2B5EF4-FFF2-40B4-BE49-F238E27FC236}">
                <a16:creationId xmlns:a16="http://schemas.microsoft.com/office/drawing/2014/main" id="{8A7BFA23-8823-BE48-9254-84492D211871}"/>
              </a:ext>
            </a:extLst>
          </p:cNvPr>
          <p:cNvSpPr/>
          <p:nvPr/>
        </p:nvSpPr>
        <p:spPr>
          <a:xfrm>
            <a:off x="2875664" y="1923124"/>
            <a:ext cx="5976000" cy="376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bg1"/>
              </a:gs>
              <a:gs pos="100000">
                <a:srgbClr val="FFD966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algn="l" rtl="0"/>
            <a:endParaRPr lang="ru-RU" sz="12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graphicFrame>
        <p:nvGraphicFramePr>
          <p:cNvPr id="28" name="object 40">
            <a:extLst>
              <a:ext uri="{FF2B5EF4-FFF2-40B4-BE49-F238E27FC236}">
                <a16:creationId xmlns:a16="http://schemas.microsoft.com/office/drawing/2014/main" id="{9E6F66BF-044B-9343-BB25-B6DB34A01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268663"/>
              </p:ext>
            </p:extLst>
          </p:nvPr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object 26">
            <a:extLst>
              <a:ext uri="{FF2B5EF4-FFF2-40B4-BE49-F238E27FC236}">
                <a16:creationId xmlns:a16="http://schemas.microsoft.com/office/drawing/2014/main" id="{8E3E1C60-EA0D-DB41-A568-B35036F0C7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32707"/>
            <a:ext cx="41992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67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graphicFrame>
        <p:nvGraphicFramePr>
          <p:cNvPr id="40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458387"/>
              </p:ext>
            </p:extLst>
          </p:nvPr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205204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Высокопроизводительные вычисления с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NumPy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3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Data engineering</a:t>
            </a:r>
          </a:p>
        </p:txBody>
      </p:sp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49222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Исследовательский анализ данных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 Pandas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293240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Инструменты работы с данными: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IPython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matplotlib, seaborn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37258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Оркестрация задач: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jenkins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luigi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airflow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381276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Нейронки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PyTorch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TensorFlow,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HuggingFace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LLM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172080" y="1532670"/>
            <a:ext cx="62647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1951989" y="1752761"/>
            <a:ext cx="106665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731898" y="1972852"/>
            <a:ext cx="150684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511807" y="2192943"/>
            <a:ext cx="194702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291716" y="2413034"/>
            <a:ext cx="238720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284;p65">
            <a:extLst>
              <a:ext uri="{FF2B5EF4-FFF2-40B4-BE49-F238E27FC236}">
                <a16:creationId xmlns:a16="http://schemas.microsoft.com/office/drawing/2014/main" id="{CAF020DF-026F-6A42-A43B-245A765DC764}"/>
              </a:ext>
            </a:extLst>
          </p:cNvPr>
          <p:cNvSpPr/>
          <p:nvPr/>
        </p:nvSpPr>
        <p:spPr>
          <a:xfrm>
            <a:off x="2879550" y="425295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Big data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экосистемы: хранение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обработка, обучение и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inference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6D3565D-7D30-C441-95B5-4EAC2CECA71A}"/>
              </a:ext>
            </a:extLst>
          </p:cNvPr>
          <p:cNvCxnSpPr>
            <a:cxnSpLocks/>
            <a:stCxn id="36" idx="2"/>
            <a:endCxn id="50" idx="1"/>
          </p:cNvCxnSpPr>
          <p:nvPr/>
        </p:nvCxnSpPr>
        <p:spPr>
          <a:xfrm rot="16200000" flipH="1">
            <a:off x="1071625" y="2633125"/>
            <a:ext cx="282738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52048" y="205148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01.11 -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52048" y="248612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05.11 -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8060" y="294329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08.11 -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52048" y="33772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12.11 -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52048" y="38112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15.11 -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8AF743-C25D-D14B-9093-BB1F1D6CA75D}"/>
              </a:ext>
            </a:extLst>
          </p:cNvPr>
          <p:cNvSpPr txBox="1"/>
          <p:nvPr/>
        </p:nvSpPr>
        <p:spPr>
          <a:xfrm>
            <a:off x="1352048" y="424517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19.11 -</a:t>
            </a:r>
          </a:p>
        </p:txBody>
      </p:sp>
      <p:pic>
        <p:nvPicPr>
          <p:cNvPr id="26" name="object 29">
            <a:extLst>
              <a:ext uri="{FF2B5EF4-FFF2-40B4-BE49-F238E27FC236}">
                <a16:creationId xmlns:a16="http://schemas.microsoft.com/office/drawing/2014/main" id="{F121FA17-26F7-444D-B8A8-3CEF4BB8E5D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32707"/>
            <a:ext cx="41992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14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graphicFrame>
        <p:nvGraphicFramePr>
          <p:cNvPr id="40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953560"/>
              </p:ext>
            </p:extLst>
          </p:nvPr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173355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Профилирование производительности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4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Highload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17373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Concurrency: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многопоточное программирование и синхронизация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261391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Concurrency: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процессы и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межпроцессное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взаимодействие (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IPC)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05409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Ускорение с помощью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расширения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284;p65">
            <a:extLst>
              <a:ext uri="{FF2B5EF4-FFF2-40B4-BE49-F238E27FC236}">
                <a16:creationId xmlns:a16="http://schemas.microsoft.com/office/drawing/2014/main" id="{421FCCD3-4C23-5F4C-B592-6EE6548445C4}"/>
              </a:ext>
            </a:extLst>
          </p:cNvPr>
          <p:cNvSpPr/>
          <p:nvPr/>
        </p:nvSpPr>
        <p:spPr>
          <a:xfrm>
            <a:off x="2875664" y="4374642"/>
            <a:ext cx="5976000" cy="376200"/>
          </a:xfrm>
          <a:prstGeom prst="roundRect">
            <a:avLst>
              <a:gd name="adj" fmla="val 16667"/>
            </a:avLst>
          </a:prstGeom>
          <a:gradFill>
            <a:gsLst>
              <a:gs pos="6000">
                <a:srgbClr val="FFD966"/>
              </a:gs>
              <a:gs pos="0">
                <a:srgbClr val="FFD9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349427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Ускорение с помощью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C: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Cython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Pypy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FFI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331325" y="1373425"/>
            <a:ext cx="30798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2111234" y="1593516"/>
            <a:ext cx="74816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891143" y="1813607"/>
            <a:ext cx="118835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671052" y="2033698"/>
            <a:ext cx="162853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450961" y="2253789"/>
            <a:ext cx="206871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284;p65">
            <a:extLst>
              <a:ext uri="{FF2B5EF4-FFF2-40B4-BE49-F238E27FC236}">
                <a16:creationId xmlns:a16="http://schemas.microsoft.com/office/drawing/2014/main" id="{CAF020DF-026F-6A42-A43B-245A765DC764}"/>
              </a:ext>
            </a:extLst>
          </p:cNvPr>
          <p:cNvSpPr/>
          <p:nvPr/>
        </p:nvSpPr>
        <p:spPr>
          <a:xfrm>
            <a:off x="2879550" y="393446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asyncio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происхождение и основы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6D3565D-7D30-C441-95B5-4EAC2CECA71A}"/>
              </a:ext>
            </a:extLst>
          </p:cNvPr>
          <p:cNvCxnSpPr>
            <a:cxnSpLocks/>
            <a:stCxn id="36" idx="2"/>
            <a:endCxn id="50" idx="1"/>
          </p:cNvCxnSpPr>
          <p:nvPr/>
        </p:nvCxnSpPr>
        <p:spPr>
          <a:xfrm rot="16200000" flipH="1">
            <a:off x="1230870" y="2473880"/>
            <a:ext cx="250889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52048" y="17526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9.</a:t>
            </a:r>
            <a:r>
              <a:rPr lang="ru-RU" sz="1400" dirty="0">
                <a:latin typeface="+mn-lt"/>
              </a:rPr>
              <a:t>11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52048" y="218726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03</a:t>
            </a:r>
            <a:r>
              <a:rPr lang="en-US" sz="1400" dirty="0">
                <a:latin typeface="+mn-lt"/>
              </a:rPr>
              <a:t>.</a:t>
            </a:r>
            <a:r>
              <a:rPr lang="ru-RU" sz="1400" dirty="0">
                <a:latin typeface="+mn-lt"/>
              </a:rPr>
              <a:t>12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8060" y="264443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06</a:t>
            </a:r>
            <a:r>
              <a:rPr lang="en-US" sz="1400" dirty="0">
                <a:latin typeface="+mn-lt"/>
              </a:rPr>
              <a:t>.</a:t>
            </a:r>
            <a:r>
              <a:rPr lang="ru-RU" sz="1400" dirty="0">
                <a:latin typeface="+mn-lt"/>
              </a:rPr>
              <a:t>12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52048" y="307839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10</a:t>
            </a:r>
            <a:r>
              <a:rPr lang="en-US" sz="1400" dirty="0">
                <a:latin typeface="+mn-lt"/>
              </a:rPr>
              <a:t>.</a:t>
            </a:r>
            <a:r>
              <a:rPr lang="ru-RU" sz="1400" dirty="0">
                <a:latin typeface="+mn-lt"/>
              </a:rPr>
              <a:t>12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52048" y="35123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13</a:t>
            </a:r>
            <a:r>
              <a:rPr lang="en-US" sz="1400" dirty="0">
                <a:latin typeface="+mn-lt"/>
              </a:rPr>
              <a:t>.1</a:t>
            </a:r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8AF743-C25D-D14B-9093-BB1F1D6CA75D}"/>
              </a:ext>
            </a:extLst>
          </p:cNvPr>
          <p:cNvSpPr txBox="1"/>
          <p:nvPr/>
        </p:nvSpPr>
        <p:spPr>
          <a:xfrm>
            <a:off x="1352048" y="39463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</a:t>
            </a:r>
            <a:r>
              <a:rPr lang="ru-RU" sz="1400" dirty="0">
                <a:latin typeface="+mn-lt"/>
              </a:rPr>
              <a:t>7</a:t>
            </a:r>
            <a:r>
              <a:rPr lang="en-US" sz="1400" dirty="0">
                <a:latin typeface="+mn-lt"/>
              </a:rPr>
              <a:t>.1</a:t>
            </a:r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 -</a:t>
            </a:r>
          </a:p>
        </p:txBody>
      </p:sp>
      <p:pic>
        <p:nvPicPr>
          <p:cNvPr id="26" name="object 28">
            <a:extLst>
              <a:ext uri="{FF2B5EF4-FFF2-40B4-BE49-F238E27FC236}">
                <a16:creationId xmlns:a16="http://schemas.microsoft.com/office/drawing/2014/main" id="{E8DEBDC0-DB72-8844-85CF-D31325D8A3A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32707"/>
            <a:ext cx="419929" cy="3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95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233982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asyncio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event loop,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внутренности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async/await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4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Highload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78000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asyncio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инструменты и лучшие практики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322018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Golang: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зачем он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Python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разработчику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66036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Golang: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горутины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планировщик, конкурентная обработка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410055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Обзор новинок и изменений из свежих версий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Python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028189" y="1676561"/>
            <a:ext cx="91425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1808098" y="1896652"/>
            <a:ext cx="135444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588007" y="2116743"/>
            <a:ext cx="179462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367916" y="2336834"/>
            <a:ext cx="223480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147825" y="2556925"/>
            <a:ext cx="267498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48283" y="233304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20</a:t>
            </a:r>
            <a:r>
              <a:rPr lang="en-US" sz="1400" dirty="0">
                <a:latin typeface="+mn-lt"/>
              </a:rPr>
              <a:t>.1</a:t>
            </a:r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48283" y="276768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24</a:t>
            </a:r>
            <a:r>
              <a:rPr lang="en-US" sz="1400" dirty="0">
                <a:latin typeface="+mn-lt"/>
              </a:rPr>
              <a:t>.1</a:t>
            </a:r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4295" y="32248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</a:t>
            </a:r>
            <a:r>
              <a:rPr lang="ru-RU" sz="1400" dirty="0">
                <a:latin typeface="+mn-lt"/>
              </a:rPr>
              <a:t>7</a:t>
            </a:r>
            <a:r>
              <a:rPr lang="en-US" sz="1400" dirty="0">
                <a:latin typeface="+mn-lt"/>
              </a:rPr>
              <a:t>.1</a:t>
            </a:r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48283" y="36588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10</a:t>
            </a:r>
            <a:r>
              <a:rPr lang="en-US" sz="1400" dirty="0">
                <a:latin typeface="+mn-lt"/>
              </a:rPr>
              <a:t>.</a:t>
            </a:r>
            <a:r>
              <a:rPr lang="ru-RU" sz="1400" dirty="0">
                <a:latin typeface="+mn-lt"/>
              </a:rPr>
              <a:t>01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48283" y="409277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14</a:t>
            </a:r>
            <a:r>
              <a:rPr lang="en-US" sz="1400" dirty="0">
                <a:latin typeface="+mn-lt"/>
              </a:rPr>
              <a:t>.</a:t>
            </a:r>
            <a:r>
              <a:rPr lang="ru-RU" sz="1400" dirty="0">
                <a:latin typeface="+mn-lt"/>
              </a:rPr>
              <a:t>01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31" name="Google Shape;284;p65">
            <a:extLst>
              <a:ext uri="{FF2B5EF4-FFF2-40B4-BE49-F238E27FC236}">
                <a16:creationId xmlns:a16="http://schemas.microsoft.com/office/drawing/2014/main" id="{8A7BFA23-8823-BE48-9254-84492D211871}"/>
              </a:ext>
            </a:extLst>
          </p:cNvPr>
          <p:cNvSpPr/>
          <p:nvPr/>
        </p:nvSpPr>
        <p:spPr>
          <a:xfrm>
            <a:off x="2875664" y="1923124"/>
            <a:ext cx="5976000" cy="376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bg1"/>
              </a:gs>
              <a:gs pos="100000">
                <a:srgbClr val="FFD966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algn="l" rtl="0"/>
            <a:endParaRPr lang="ru-RU" sz="12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22" name="object 28">
            <a:extLst>
              <a:ext uri="{FF2B5EF4-FFF2-40B4-BE49-F238E27FC236}">
                <a16:creationId xmlns:a16="http://schemas.microsoft.com/office/drawing/2014/main" id="{8B9AA07D-1D57-9044-A65E-B5466D8039C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32707"/>
            <a:ext cx="419929" cy="395999"/>
          </a:xfrm>
          <a:prstGeom prst="rect">
            <a:avLst/>
          </a:prstGeom>
        </p:spPr>
      </p:pic>
      <p:graphicFrame>
        <p:nvGraphicFramePr>
          <p:cNvPr id="23" name="object 40">
            <a:extLst>
              <a:ext uri="{FF2B5EF4-FFF2-40B4-BE49-F238E27FC236}">
                <a16:creationId xmlns:a16="http://schemas.microsoft.com/office/drawing/2014/main" id="{87095DC3-706F-8142-BA77-4E7EC6A4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795944"/>
              </p:ext>
            </p:extLst>
          </p:nvPr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2375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550" y="1104418"/>
            <a:ext cx="2613025" cy="579755"/>
          </a:xfrm>
          <a:custGeom>
            <a:avLst/>
            <a:gdLst/>
            <a:ahLst/>
            <a:cxnLst/>
            <a:rect l="l" t="t" r="r" b="b"/>
            <a:pathLst>
              <a:path w="2613025" h="579755">
                <a:moveTo>
                  <a:pt x="2515913" y="0"/>
                </a:moveTo>
                <a:lnTo>
                  <a:pt x="96553" y="0"/>
                </a:lnTo>
                <a:lnTo>
                  <a:pt x="58970" y="7587"/>
                </a:lnTo>
                <a:lnTo>
                  <a:pt x="28279" y="28279"/>
                </a:lnTo>
                <a:lnTo>
                  <a:pt x="7587" y="58970"/>
                </a:lnTo>
                <a:lnTo>
                  <a:pt x="0" y="96553"/>
                </a:lnTo>
                <a:lnTo>
                  <a:pt x="0" y="482747"/>
                </a:lnTo>
                <a:lnTo>
                  <a:pt x="7587" y="520330"/>
                </a:lnTo>
                <a:lnTo>
                  <a:pt x="28279" y="551020"/>
                </a:lnTo>
                <a:lnTo>
                  <a:pt x="58970" y="571712"/>
                </a:lnTo>
                <a:lnTo>
                  <a:pt x="96553" y="579300"/>
                </a:lnTo>
                <a:lnTo>
                  <a:pt x="2515913" y="579300"/>
                </a:lnTo>
                <a:lnTo>
                  <a:pt x="2553496" y="571712"/>
                </a:lnTo>
                <a:lnTo>
                  <a:pt x="2584186" y="551020"/>
                </a:lnTo>
                <a:lnTo>
                  <a:pt x="2604878" y="520330"/>
                </a:lnTo>
                <a:lnTo>
                  <a:pt x="2612466" y="482747"/>
                </a:lnTo>
                <a:lnTo>
                  <a:pt x="2612466" y="96553"/>
                </a:lnTo>
                <a:lnTo>
                  <a:pt x="2604878" y="58970"/>
                </a:lnTo>
                <a:lnTo>
                  <a:pt x="2584186" y="28279"/>
                </a:lnTo>
                <a:lnTo>
                  <a:pt x="2553496" y="7587"/>
                </a:lnTo>
                <a:lnTo>
                  <a:pt x="25159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9928" y="1247140"/>
            <a:ext cx="168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dirty="0">
                <a:solidFill>
                  <a:srgbClr val="1F1F1F"/>
                </a:solidFill>
                <a:latin typeface="Calibri"/>
                <a:cs typeface="Calibri"/>
              </a:rPr>
              <a:t>5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.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Курсовой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проект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26712" y="1878247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1"/>
                </a:lnTo>
                <a:lnTo>
                  <a:pt x="5350779" y="40311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95344" y="1959355"/>
            <a:ext cx="3039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Выбор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темы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организация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проектной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работы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6712" y="240061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5344" y="2480564"/>
            <a:ext cx="3320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Консультация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проектам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домашним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заданиям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6712" y="2922973"/>
            <a:ext cx="3051175" cy="396240"/>
          </a:xfrm>
          <a:custGeom>
            <a:avLst/>
            <a:gdLst/>
            <a:ahLst/>
            <a:cxnLst/>
            <a:rect l="l" t="t" r="r" b="b"/>
            <a:pathLst>
              <a:path w="3051175" h="396239">
                <a:moveTo>
                  <a:pt x="2985029" y="0"/>
                </a:moveTo>
                <a:lnTo>
                  <a:pt x="66003" y="0"/>
                </a:lnTo>
                <a:lnTo>
                  <a:pt x="40311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3"/>
                </a:lnTo>
                <a:lnTo>
                  <a:pt x="0" y="329998"/>
                </a:lnTo>
                <a:lnTo>
                  <a:pt x="5186" y="355688"/>
                </a:lnTo>
                <a:lnTo>
                  <a:pt x="19331" y="376668"/>
                </a:lnTo>
                <a:lnTo>
                  <a:pt x="40311" y="390813"/>
                </a:lnTo>
                <a:lnTo>
                  <a:pt x="66003" y="395999"/>
                </a:lnTo>
                <a:lnTo>
                  <a:pt x="2985029" y="395999"/>
                </a:lnTo>
                <a:lnTo>
                  <a:pt x="3010721" y="390813"/>
                </a:lnTo>
                <a:lnTo>
                  <a:pt x="3031700" y="376668"/>
                </a:lnTo>
                <a:lnTo>
                  <a:pt x="3045845" y="355688"/>
                </a:lnTo>
                <a:lnTo>
                  <a:pt x="3051032" y="329998"/>
                </a:lnTo>
                <a:lnTo>
                  <a:pt x="3051032" y="66003"/>
                </a:lnTo>
                <a:lnTo>
                  <a:pt x="3045845" y="40311"/>
                </a:lnTo>
                <a:lnTo>
                  <a:pt x="3031700" y="19331"/>
                </a:lnTo>
                <a:lnTo>
                  <a:pt x="3010721" y="5186"/>
                </a:lnTo>
                <a:lnTo>
                  <a:pt x="2985029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5344" y="3004820"/>
            <a:ext cx="16376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Защита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проектных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работ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02015" y="1683727"/>
            <a:ext cx="424815" cy="1475740"/>
          </a:xfrm>
          <a:custGeom>
            <a:avLst/>
            <a:gdLst/>
            <a:ahLst/>
            <a:cxnLst/>
            <a:rect l="l" t="t" r="r" b="b"/>
            <a:pathLst>
              <a:path w="424814" h="1475739">
                <a:moveTo>
                  <a:pt x="424688" y="392518"/>
                </a:moveTo>
                <a:lnTo>
                  <a:pt x="415163" y="387756"/>
                </a:lnTo>
                <a:lnTo>
                  <a:pt x="348488" y="354418"/>
                </a:lnTo>
                <a:lnTo>
                  <a:pt x="348488" y="387756"/>
                </a:lnTo>
                <a:lnTo>
                  <a:pt x="9525" y="387756"/>
                </a:lnTo>
                <a:lnTo>
                  <a:pt x="9525" y="0"/>
                </a:lnTo>
                <a:lnTo>
                  <a:pt x="0" y="0"/>
                </a:lnTo>
                <a:lnTo>
                  <a:pt x="0" y="395160"/>
                </a:lnTo>
                <a:lnTo>
                  <a:pt x="0" y="917524"/>
                </a:lnTo>
                <a:lnTo>
                  <a:pt x="0" y="1439875"/>
                </a:lnTo>
                <a:lnTo>
                  <a:pt x="2133" y="1442008"/>
                </a:lnTo>
                <a:lnTo>
                  <a:pt x="348488" y="1442008"/>
                </a:lnTo>
                <a:lnTo>
                  <a:pt x="348488" y="1475346"/>
                </a:lnTo>
                <a:lnTo>
                  <a:pt x="415163" y="1442008"/>
                </a:lnTo>
                <a:lnTo>
                  <a:pt x="424688" y="1437246"/>
                </a:lnTo>
                <a:lnTo>
                  <a:pt x="415163" y="1432483"/>
                </a:lnTo>
                <a:lnTo>
                  <a:pt x="348488" y="1399146"/>
                </a:lnTo>
                <a:lnTo>
                  <a:pt x="348488" y="1432483"/>
                </a:lnTo>
                <a:lnTo>
                  <a:pt x="9525" y="1432483"/>
                </a:lnTo>
                <a:lnTo>
                  <a:pt x="9525" y="919645"/>
                </a:lnTo>
                <a:lnTo>
                  <a:pt x="348488" y="919645"/>
                </a:lnTo>
                <a:lnTo>
                  <a:pt x="348488" y="952982"/>
                </a:lnTo>
                <a:lnTo>
                  <a:pt x="415163" y="919645"/>
                </a:lnTo>
                <a:lnTo>
                  <a:pt x="424688" y="914882"/>
                </a:lnTo>
                <a:lnTo>
                  <a:pt x="415163" y="910120"/>
                </a:lnTo>
                <a:lnTo>
                  <a:pt x="348488" y="876782"/>
                </a:lnTo>
                <a:lnTo>
                  <a:pt x="348488" y="910120"/>
                </a:lnTo>
                <a:lnTo>
                  <a:pt x="9525" y="910120"/>
                </a:lnTo>
                <a:lnTo>
                  <a:pt x="9525" y="397281"/>
                </a:lnTo>
                <a:lnTo>
                  <a:pt x="348488" y="397281"/>
                </a:lnTo>
                <a:lnTo>
                  <a:pt x="348488" y="430618"/>
                </a:lnTo>
                <a:lnTo>
                  <a:pt x="415163" y="397281"/>
                </a:lnTo>
                <a:lnTo>
                  <a:pt x="424688" y="3925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02" y="1223450"/>
            <a:ext cx="419929" cy="3960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6463" y="2943932"/>
            <a:ext cx="2989202" cy="199280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233721" y="1921764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17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33721" y="2455164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21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7928" y="2982467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24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graphicFrame>
        <p:nvGraphicFramePr>
          <p:cNvPr id="23" name="object 40">
            <a:extLst>
              <a:ext uri="{FF2B5EF4-FFF2-40B4-BE49-F238E27FC236}">
                <a16:creationId xmlns:a16="http://schemas.microsoft.com/office/drawing/2014/main" id="{5BA47D2D-67B2-2743-8B6C-9AF878940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486157"/>
              </p:ext>
            </p:extLst>
          </p:nvPr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2549" y="1264075"/>
            <a:ext cx="3427095" cy="779145"/>
          </a:xfrm>
          <a:custGeom>
            <a:avLst/>
            <a:gdLst/>
            <a:ahLst/>
            <a:cxnLst/>
            <a:rect l="l" t="t" r="r" b="b"/>
            <a:pathLst>
              <a:path w="3427095" h="779144">
                <a:moveTo>
                  <a:pt x="3426900" y="0"/>
                </a:moveTo>
                <a:lnTo>
                  <a:pt x="0" y="0"/>
                </a:lnTo>
                <a:lnTo>
                  <a:pt x="0" y="779099"/>
                </a:lnTo>
                <a:lnTo>
                  <a:pt x="3426900" y="779099"/>
                </a:lnTo>
                <a:lnTo>
                  <a:pt x="3426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2549" y="2237574"/>
            <a:ext cx="3427095" cy="993775"/>
          </a:xfrm>
          <a:custGeom>
            <a:avLst/>
            <a:gdLst/>
            <a:ahLst/>
            <a:cxnLst/>
            <a:rect l="l" t="t" r="r" b="b"/>
            <a:pathLst>
              <a:path w="3427095" h="993775">
                <a:moveTo>
                  <a:pt x="3426900" y="0"/>
                </a:moveTo>
                <a:lnTo>
                  <a:pt x="0" y="0"/>
                </a:lnTo>
                <a:lnTo>
                  <a:pt x="0" y="993300"/>
                </a:lnTo>
                <a:lnTo>
                  <a:pt x="3426900" y="993300"/>
                </a:lnTo>
                <a:lnTo>
                  <a:pt x="3426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2549" y="3425275"/>
            <a:ext cx="3427095" cy="1136015"/>
          </a:xfrm>
          <a:custGeom>
            <a:avLst/>
            <a:gdLst/>
            <a:ahLst/>
            <a:cxnLst/>
            <a:rect l="l" t="t" r="r" b="b"/>
            <a:pathLst>
              <a:path w="3427095" h="1136014">
                <a:moveTo>
                  <a:pt x="3426900" y="0"/>
                </a:moveTo>
                <a:lnTo>
                  <a:pt x="0" y="0"/>
                </a:lnTo>
                <a:lnTo>
                  <a:pt x="0" y="1135499"/>
                </a:lnTo>
                <a:lnTo>
                  <a:pt x="3426900" y="1135499"/>
                </a:lnTo>
                <a:lnTo>
                  <a:pt x="3426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3549" y="1264075"/>
            <a:ext cx="3418204" cy="1136015"/>
          </a:xfrm>
          <a:custGeom>
            <a:avLst/>
            <a:gdLst/>
            <a:ahLst/>
            <a:cxnLst/>
            <a:rect l="l" t="t" r="r" b="b"/>
            <a:pathLst>
              <a:path w="3418204" h="1136014">
                <a:moveTo>
                  <a:pt x="3417900" y="0"/>
                </a:moveTo>
                <a:lnTo>
                  <a:pt x="0" y="0"/>
                </a:lnTo>
                <a:lnTo>
                  <a:pt x="0" y="1135499"/>
                </a:lnTo>
                <a:lnTo>
                  <a:pt x="3417900" y="1135499"/>
                </a:lnTo>
                <a:lnTo>
                  <a:pt x="3417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3549" y="2579574"/>
            <a:ext cx="3418204" cy="848360"/>
          </a:xfrm>
          <a:custGeom>
            <a:avLst/>
            <a:gdLst/>
            <a:ahLst/>
            <a:cxnLst/>
            <a:rect l="l" t="t" r="r" b="b"/>
            <a:pathLst>
              <a:path w="3418204" h="848360">
                <a:moveTo>
                  <a:pt x="3417900" y="0"/>
                </a:moveTo>
                <a:lnTo>
                  <a:pt x="0" y="0"/>
                </a:lnTo>
                <a:lnTo>
                  <a:pt x="0" y="848100"/>
                </a:lnTo>
                <a:lnTo>
                  <a:pt x="3417900" y="848100"/>
                </a:lnTo>
                <a:lnTo>
                  <a:pt x="3417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3549" y="3607675"/>
            <a:ext cx="3418204" cy="951230"/>
          </a:xfrm>
          <a:custGeom>
            <a:avLst/>
            <a:gdLst/>
            <a:ahLst/>
            <a:cxnLst/>
            <a:rect l="l" t="t" r="r" b="b"/>
            <a:pathLst>
              <a:path w="3418204" h="951229">
                <a:moveTo>
                  <a:pt x="3417900" y="0"/>
                </a:moveTo>
                <a:lnTo>
                  <a:pt x="0" y="0"/>
                </a:lnTo>
                <a:lnTo>
                  <a:pt x="0" y="950999"/>
                </a:lnTo>
                <a:lnTo>
                  <a:pt x="3417900" y="950999"/>
                </a:lnTo>
                <a:lnTo>
                  <a:pt x="3417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488" y="1420367"/>
            <a:ext cx="463295" cy="4632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52549" y="1264075"/>
            <a:ext cx="3427095" cy="77914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endParaRPr sz="900">
              <a:latin typeface="Times New Roman"/>
              <a:cs typeface="Times New Roman"/>
            </a:endParaRPr>
          </a:p>
          <a:p>
            <a:pPr marL="802005" marR="283210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Обучение выстроено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формате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вебинаров (онлайн).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Онлайн-вебинары</a:t>
            </a:r>
            <a:r>
              <a:rPr sz="900" spc="6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проводятся</a:t>
            </a:r>
            <a:r>
              <a:rPr sz="900" spc="500" dirty="0">
                <a:latin typeface="Trebuchet MS"/>
                <a:cs typeface="Trebuchet MS"/>
              </a:rPr>
              <a:t>  </a:t>
            </a:r>
            <a:r>
              <a:rPr sz="900" spc="10" dirty="0">
                <a:latin typeface="Trebuchet MS"/>
                <a:cs typeface="Trebuchet MS"/>
              </a:rPr>
              <a:t>по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вечерам</a:t>
            </a:r>
            <a:r>
              <a:rPr sz="900" spc="-2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или</a:t>
            </a:r>
            <a:r>
              <a:rPr sz="900" spc="-10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-1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выходные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spc="-25" dirty="0">
                <a:latin typeface="Trebuchet MS"/>
                <a:cs typeface="Trebuchet MS"/>
              </a:rPr>
              <a:t>дни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7488" y="2438400"/>
            <a:ext cx="463295" cy="46329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52549" y="2237574"/>
            <a:ext cx="3427095" cy="993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endParaRPr sz="900">
              <a:latin typeface="Times New Roman"/>
              <a:cs typeface="Times New Roman"/>
            </a:endParaRPr>
          </a:p>
          <a:p>
            <a:pPr marL="802005" marR="206375">
              <a:lnSpc>
                <a:spcPct val="120700"/>
              </a:lnSpc>
              <a:spcBef>
                <a:spcPts val="5"/>
              </a:spcBef>
            </a:pPr>
            <a:r>
              <a:rPr sz="900" dirty="0">
                <a:latin typeface="Trebuchet MS"/>
                <a:cs typeface="Trebuchet MS"/>
              </a:rPr>
              <a:t>Все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записи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занятий</a:t>
            </a:r>
            <a:r>
              <a:rPr sz="900" spc="3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материалы, </a:t>
            </a:r>
            <a:r>
              <a:rPr sz="900" spc="10" dirty="0">
                <a:latin typeface="Trebuchet MS"/>
                <a:cs typeface="Trebuchet MS"/>
              </a:rPr>
              <a:t>предоставляемые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преподавателями, </a:t>
            </a:r>
            <a:r>
              <a:rPr sz="900" dirty="0">
                <a:latin typeface="Trebuchet MS"/>
                <a:cs typeface="Trebuchet MS"/>
              </a:rPr>
              <a:t>сохраняются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личном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кабинете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3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остаются </a:t>
            </a:r>
            <a:r>
              <a:rPr sz="900" dirty="0">
                <a:latin typeface="Trebuchet MS"/>
                <a:cs typeface="Trebuchet MS"/>
              </a:rPr>
              <a:t>доступны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даже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после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окончания</a:t>
            </a:r>
            <a:r>
              <a:rPr sz="900" spc="6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обучения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7488" y="3630167"/>
            <a:ext cx="463295" cy="46329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52549" y="3425275"/>
            <a:ext cx="3427095" cy="1136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endParaRPr sz="900">
              <a:latin typeface="Times New Roman"/>
              <a:cs typeface="Times New Roman"/>
            </a:endParaRPr>
          </a:p>
          <a:p>
            <a:pPr marL="802005" marR="654685">
              <a:lnSpc>
                <a:spcPct val="121100"/>
              </a:lnSpc>
            </a:pPr>
            <a:r>
              <a:rPr sz="900" dirty="0">
                <a:latin typeface="Trebuchet MS"/>
                <a:cs typeface="Trebuchet MS"/>
              </a:rPr>
              <a:t>Домашние</a:t>
            </a:r>
            <a:r>
              <a:rPr sz="900" spc="1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задания</a:t>
            </a:r>
            <a:r>
              <a:rPr sz="900" spc="13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позволят</a:t>
            </a:r>
            <a:r>
              <a:rPr sz="900" spc="120" dirty="0">
                <a:latin typeface="Trebuchet MS"/>
                <a:cs typeface="Trebuchet MS"/>
              </a:rPr>
              <a:t> </a:t>
            </a:r>
            <a:r>
              <a:rPr sz="900" spc="-25" dirty="0">
                <a:latin typeface="Trebuchet MS"/>
                <a:cs typeface="Trebuchet MS"/>
              </a:rPr>
              <a:t>Вам </a:t>
            </a:r>
            <a:r>
              <a:rPr sz="900" dirty="0">
                <a:latin typeface="Trebuchet MS"/>
                <a:cs typeface="Trebuchet MS"/>
              </a:rPr>
              <a:t>применить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5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практике</a:t>
            </a:r>
            <a:r>
              <a:rPr sz="900" spc="5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полученные </a:t>
            </a:r>
            <a:r>
              <a:rPr sz="900" dirty="0">
                <a:latin typeface="Trebuchet MS"/>
                <a:cs typeface="Trebuchet MS"/>
              </a:rPr>
              <a:t>во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время</a:t>
            </a:r>
            <a:r>
              <a:rPr sz="900" spc="6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вебинаров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знания.</a:t>
            </a:r>
            <a:endParaRPr sz="900">
              <a:latin typeface="Trebuchet MS"/>
              <a:cs typeface="Trebuchet MS"/>
            </a:endParaRPr>
          </a:p>
          <a:p>
            <a:pPr marL="802005" marR="353695">
              <a:lnSpc>
                <a:spcPct val="120000"/>
              </a:lnSpc>
            </a:pPr>
            <a:r>
              <a:rPr sz="900" dirty="0">
                <a:latin typeface="Trebuchet MS"/>
                <a:cs typeface="Trebuchet MS"/>
              </a:rPr>
              <a:t>По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каждому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домашнему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заданию </a:t>
            </a:r>
            <a:r>
              <a:rPr sz="900" dirty="0">
                <a:latin typeface="Trebuchet MS"/>
                <a:cs typeface="Trebuchet MS"/>
              </a:rPr>
              <a:t>преподаватель</a:t>
            </a:r>
            <a:r>
              <a:rPr sz="900" spc="7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дает</a:t>
            </a:r>
            <a:r>
              <a:rPr sz="900" spc="8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развернутый</a:t>
            </a:r>
            <a:r>
              <a:rPr sz="900" spc="8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фидбек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2415" y="1420367"/>
            <a:ext cx="463296" cy="46329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673549" y="1264075"/>
            <a:ext cx="3418204" cy="113601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endParaRPr sz="900">
              <a:latin typeface="Times New Roman"/>
              <a:cs typeface="Times New Roman"/>
            </a:endParaRPr>
          </a:p>
          <a:p>
            <a:pPr marL="796290" marR="324485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В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процессе</a:t>
            </a:r>
            <a:r>
              <a:rPr sz="900" spc="-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обучения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spc="60" dirty="0">
                <a:latin typeface="Trebuchet MS"/>
                <a:cs typeface="Trebuchet MS"/>
              </a:rPr>
              <a:t>Вы</a:t>
            </a:r>
            <a:r>
              <a:rPr sz="900" dirty="0">
                <a:latin typeface="Trebuchet MS"/>
                <a:cs typeface="Trebuchet MS"/>
              </a:rPr>
              <a:t> можете</a:t>
            </a:r>
            <a:r>
              <a:rPr sz="900" spc="-10" dirty="0">
                <a:latin typeface="Trebuchet MS"/>
                <a:cs typeface="Trebuchet MS"/>
              </a:rPr>
              <a:t> задавать </a:t>
            </a:r>
            <a:r>
              <a:rPr sz="900" dirty="0">
                <a:latin typeface="Trebuchet MS"/>
                <a:cs typeface="Trebuchet MS"/>
              </a:rPr>
              <a:t>преподавателю</a:t>
            </a:r>
            <a:r>
              <a:rPr sz="900" spc="12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вопросы</a:t>
            </a:r>
            <a:r>
              <a:rPr sz="900" spc="12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по</a:t>
            </a:r>
            <a:r>
              <a:rPr sz="900" spc="11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материалам </a:t>
            </a:r>
            <a:r>
              <a:rPr sz="900" dirty="0">
                <a:latin typeface="Trebuchet MS"/>
                <a:cs typeface="Trebuchet MS"/>
              </a:rPr>
              <a:t>лекций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домашних</a:t>
            </a:r>
            <a:r>
              <a:rPr sz="900" spc="2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заданий,</a:t>
            </a:r>
            <a:r>
              <a:rPr sz="900" spc="1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уточнять </a:t>
            </a:r>
            <a:r>
              <a:rPr sz="900" dirty="0">
                <a:latin typeface="Trebuchet MS"/>
                <a:cs typeface="Trebuchet MS"/>
              </a:rPr>
              <a:t>моменты,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которые</a:t>
            </a:r>
            <a:r>
              <a:rPr sz="900" spc="5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были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непонятны</a:t>
            </a:r>
            <a:endParaRPr sz="900">
              <a:latin typeface="Trebuchet MS"/>
              <a:cs typeface="Trebuchet MS"/>
            </a:endParaRPr>
          </a:p>
          <a:p>
            <a:pPr marL="796290">
              <a:lnSpc>
                <a:spcPct val="100000"/>
              </a:lnSpc>
            </a:pP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-10" dirty="0">
                <a:latin typeface="Trebuchet MS"/>
                <a:cs typeface="Trebuchet MS"/>
              </a:rPr>
              <a:t> уроке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52415" y="2740151"/>
            <a:ext cx="463296" cy="46634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673549" y="2579574"/>
            <a:ext cx="3418204" cy="8483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15"/>
              </a:spcBef>
            </a:pPr>
            <a:endParaRPr sz="900">
              <a:latin typeface="Times New Roman"/>
              <a:cs typeface="Times New Roman"/>
            </a:endParaRPr>
          </a:p>
          <a:p>
            <a:pPr marL="796290">
              <a:lnSpc>
                <a:spcPct val="100000"/>
              </a:lnSpc>
            </a:pPr>
            <a:r>
              <a:rPr sz="900" dirty="0">
                <a:latin typeface="Trebuchet MS"/>
                <a:cs typeface="Trebuchet MS"/>
              </a:rPr>
              <a:t>Время на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spc="-20" dirty="0">
                <a:latin typeface="Trebuchet MS"/>
                <a:cs typeface="Trebuchet MS"/>
              </a:rPr>
              <a:t>обучение: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от 4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spc="-20" dirty="0">
                <a:latin typeface="Trebuchet MS"/>
                <a:cs typeface="Trebuchet MS"/>
              </a:rPr>
              <a:t>ак.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часов</a:t>
            </a:r>
            <a:endParaRPr sz="900">
              <a:latin typeface="Trebuchet MS"/>
              <a:cs typeface="Trebuchet MS"/>
            </a:endParaRPr>
          </a:p>
          <a:p>
            <a:pPr marL="796290" marR="583565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занятия</a:t>
            </a:r>
            <a:r>
              <a:rPr sz="900" spc="3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spc="-35" dirty="0">
                <a:latin typeface="Trebuchet MS"/>
                <a:cs typeface="Trebuchet MS"/>
              </a:rPr>
              <a:t>4-</a:t>
            </a:r>
            <a:r>
              <a:rPr sz="900" dirty="0">
                <a:latin typeface="Trebuchet MS"/>
                <a:cs typeface="Trebuchet MS"/>
              </a:rPr>
              <a:t>8</a:t>
            </a:r>
            <a:r>
              <a:rPr sz="900" spc="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часов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2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домашнюю </a:t>
            </a:r>
            <a:r>
              <a:rPr sz="900" dirty="0">
                <a:latin typeface="Trebuchet MS"/>
                <a:cs typeface="Trebuchet MS"/>
              </a:rPr>
              <a:t>работу</a:t>
            </a:r>
            <a:r>
              <a:rPr sz="900" spc="-40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-4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неделю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2415" y="3758183"/>
            <a:ext cx="463296" cy="46329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673549" y="3607675"/>
            <a:ext cx="3418204" cy="95123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Times New Roman"/>
              <a:cs typeface="Times New Roman"/>
            </a:endParaRPr>
          </a:p>
          <a:p>
            <a:pPr marL="796290" marR="459740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Программа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обучения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3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курсах </a:t>
            </a:r>
            <a:r>
              <a:rPr sz="900" dirty="0">
                <a:latin typeface="Trebuchet MS"/>
                <a:cs typeface="Trebuchet MS"/>
              </a:rPr>
              <a:t>обновляется</a:t>
            </a:r>
            <a:r>
              <a:rPr sz="900" spc="10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каждый</a:t>
            </a:r>
            <a:r>
              <a:rPr sz="900" spc="9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запуск</a:t>
            </a:r>
            <a:r>
              <a:rPr sz="900" spc="9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 </a:t>
            </a:r>
            <a:r>
              <a:rPr sz="900" spc="10" dirty="0">
                <a:latin typeface="Trebuchet MS"/>
                <a:cs typeface="Trebuchet MS"/>
              </a:rPr>
              <a:t>зависимости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от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актуальных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запросов</a:t>
            </a:r>
            <a:r>
              <a:rPr sz="900" spc="3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 </a:t>
            </a:r>
            <a:r>
              <a:rPr sz="900" spc="-20" dirty="0">
                <a:latin typeface="Trebuchet MS"/>
                <a:cs typeface="Trebuchet MS"/>
              </a:rPr>
              <a:t>сфере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spc="-45" dirty="0">
                <a:latin typeface="Trebuchet MS"/>
                <a:cs typeface="Trebuchet MS"/>
              </a:rPr>
              <a:t>IТ-</a:t>
            </a:r>
            <a:r>
              <a:rPr sz="900" spc="-10" dirty="0">
                <a:latin typeface="Trebuchet MS"/>
                <a:cs typeface="Trebuchet MS"/>
              </a:rPr>
              <a:t>технологий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Процесс</a:t>
            </a:r>
            <a:r>
              <a:rPr spc="-190" dirty="0"/>
              <a:t> </a:t>
            </a:r>
            <a:r>
              <a:rPr spc="-60" dirty="0"/>
              <a:t>обучения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4949" y="1534668"/>
            <a:ext cx="5574665" cy="17602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50"/>
              </a:spcBef>
            </a:pPr>
            <a:r>
              <a:rPr sz="3800" spc="-95" dirty="0">
                <a:solidFill>
                  <a:srgbClr val="FFFFFF"/>
                </a:solidFill>
              </a:rPr>
              <a:t>Заполните,</a:t>
            </a:r>
            <a:r>
              <a:rPr sz="3800" spc="-130" dirty="0">
                <a:solidFill>
                  <a:srgbClr val="FFFFFF"/>
                </a:solidFill>
              </a:rPr>
              <a:t> </a:t>
            </a:r>
            <a:r>
              <a:rPr sz="3800" spc="-45" dirty="0">
                <a:solidFill>
                  <a:srgbClr val="FFFFFF"/>
                </a:solidFill>
              </a:rPr>
              <a:t>пожалуйста, </a:t>
            </a:r>
            <a:r>
              <a:rPr sz="3800" spc="-55" dirty="0">
                <a:solidFill>
                  <a:srgbClr val="FFFFFF"/>
                </a:solidFill>
              </a:rPr>
              <a:t>опрос</a:t>
            </a:r>
            <a:r>
              <a:rPr sz="3800" spc="-220" dirty="0">
                <a:solidFill>
                  <a:srgbClr val="FFFFFF"/>
                </a:solidFill>
              </a:rPr>
              <a:t> </a:t>
            </a:r>
            <a:r>
              <a:rPr sz="3800" dirty="0">
                <a:solidFill>
                  <a:srgbClr val="FFFFFF"/>
                </a:solidFill>
              </a:rPr>
              <a:t>о</a:t>
            </a:r>
            <a:r>
              <a:rPr sz="3800" spc="-195" dirty="0">
                <a:solidFill>
                  <a:srgbClr val="FFFFFF"/>
                </a:solidFill>
              </a:rPr>
              <a:t> </a:t>
            </a:r>
            <a:r>
              <a:rPr sz="3800" spc="-10" dirty="0">
                <a:solidFill>
                  <a:srgbClr val="FFFFFF"/>
                </a:solidFill>
              </a:rPr>
              <a:t>занятии</a:t>
            </a:r>
            <a:endParaRPr sz="3800"/>
          </a:p>
          <a:p>
            <a:pPr marL="12700">
              <a:lnSpc>
                <a:spcPts val="4490"/>
              </a:lnSpc>
            </a:pPr>
            <a:r>
              <a:rPr sz="3800" spc="-50" dirty="0">
                <a:solidFill>
                  <a:srgbClr val="FFFFFF"/>
                </a:solidFill>
              </a:rPr>
              <a:t>по</a:t>
            </a:r>
            <a:r>
              <a:rPr sz="3800" spc="-195" dirty="0">
                <a:solidFill>
                  <a:srgbClr val="FFFFFF"/>
                </a:solidFill>
              </a:rPr>
              <a:t> </a:t>
            </a:r>
            <a:r>
              <a:rPr sz="3800" dirty="0">
                <a:solidFill>
                  <a:srgbClr val="FFFFFF"/>
                </a:solidFill>
              </a:rPr>
              <a:t>ссылке</a:t>
            </a:r>
            <a:r>
              <a:rPr sz="3800" spc="-200" dirty="0">
                <a:solidFill>
                  <a:srgbClr val="FFFFFF"/>
                </a:solidFill>
              </a:rPr>
              <a:t> </a:t>
            </a:r>
            <a:r>
              <a:rPr sz="3800" spc="60" dirty="0">
                <a:solidFill>
                  <a:srgbClr val="FFFFFF"/>
                </a:solidFill>
              </a:rPr>
              <a:t>в</a:t>
            </a:r>
            <a:r>
              <a:rPr sz="3800" spc="-195" dirty="0">
                <a:solidFill>
                  <a:srgbClr val="FFFFFF"/>
                </a:solidFill>
              </a:rPr>
              <a:t> </a:t>
            </a:r>
            <a:r>
              <a:rPr sz="3800" spc="-20" dirty="0">
                <a:solidFill>
                  <a:srgbClr val="FFFFFF"/>
                </a:solidFill>
              </a:rPr>
              <a:t>чате</a:t>
            </a:r>
            <a:endParaRPr sz="3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9274" y="873252"/>
            <a:ext cx="706818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0" dirty="0">
                <a:latin typeface="Trebuchet MS"/>
                <a:cs typeface="Trebuchet MS"/>
              </a:rPr>
              <a:t>Приходите</a:t>
            </a:r>
            <a:r>
              <a:rPr sz="3200" b="1" spc="-190" dirty="0">
                <a:latin typeface="Trebuchet MS"/>
                <a:cs typeface="Trebuchet MS"/>
              </a:rPr>
              <a:t> </a:t>
            </a:r>
            <a:r>
              <a:rPr sz="3200" b="1" spc="-20" dirty="0">
                <a:latin typeface="Trebuchet MS"/>
                <a:cs typeface="Trebuchet MS"/>
              </a:rPr>
              <a:t>на</a:t>
            </a:r>
            <a:r>
              <a:rPr sz="3200" b="1" spc="-180" dirty="0">
                <a:latin typeface="Trebuchet MS"/>
                <a:cs typeface="Trebuchet MS"/>
              </a:rPr>
              <a:t> </a:t>
            </a:r>
            <a:r>
              <a:rPr sz="3200" b="1" spc="-30" dirty="0" err="1">
                <a:latin typeface="Trebuchet MS"/>
                <a:cs typeface="Trebuchet MS"/>
              </a:rPr>
              <a:t>следующие</a:t>
            </a:r>
            <a:r>
              <a:rPr sz="3200" b="1" spc="-185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вебинары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9274" y="522223"/>
            <a:ext cx="20231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0" dirty="0">
                <a:solidFill>
                  <a:srgbClr val="FF9900"/>
                </a:solidFill>
                <a:latin typeface="Trebuchet MS"/>
                <a:cs typeface="Trebuchet MS"/>
              </a:rPr>
              <a:t>Спасибо</a:t>
            </a:r>
            <a:r>
              <a:rPr sz="1500" b="0" spc="20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0" spc="55" dirty="0">
                <a:solidFill>
                  <a:srgbClr val="FF9900"/>
                </a:solidFill>
                <a:latin typeface="Trebuchet MS"/>
                <a:cs typeface="Trebuchet MS"/>
              </a:rPr>
              <a:t>за</a:t>
            </a:r>
            <a:r>
              <a:rPr sz="1500" b="0" spc="3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0" spc="-10" dirty="0">
                <a:solidFill>
                  <a:srgbClr val="FF9900"/>
                </a:solidFill>
                <a:latin typeface="Trebuchet MS"/>
                <a:cs typeface="Trebuchet MS"/>
              </a:rPr>
              <a:t>внимание!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6551" y="2703050"/>
            <a:ext cx="2115820" cy="2439035"/>
            <a:chOff x="606551" y="2703050"/>
            <a:chExt cx="2115820" cy="2439035"/>
          </a:xfrm>
        </p:grpSpPr>
        <p:sp>
          <p:nvSpPr>
            <p:cNvPr id="5" name="object 5"/>
            <p:cNvSpPr/>
            <p:nvPr/>
          </p:nvSpPr>
          <p:spPr>
            <a:xfrm>
              <a:off x="629999" y="2703050"/>
              <a:ext cx="1034415" cy="1983739"/>
            </a:xfrm>
            <a:custGeom>
              <a:avLst/>
              <a:gdLst/>
              <a:ahLst/>
              <a:cxnLst/>
              <a:rect l="l" t="t" r="r" b="b"/>
              <a:pathLst>
                <a:path w="1034414" h="1983739">
                  <a:moveTo>
                    <a:pt x="1033800" y="0"/>
                  </a:moveTo>
                  <a:lnTo>
                    <a:pt x="0" y="0"/>
                  </a:lnTo>
                  <a:lnTo>
                    <a:pt x="0" y="1983599"/>
                  </a:lnTo>
                  <a:lnTo>
                    <a:pt x="1033800" y="1983599"/>
                  </a:lnTo>
                  <a:lnTo>
                    <a:pt x="103380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551" y="2846831"/>
              <a:ext cx="2115312" cy="2295144"/>
            </a:xfrm>
            <a:prstGeom prst="rect">
              <a:avLst/>
            </a:prstGeom>
          </p:spPr>
        </p:pic>
      </p:grpSp>
      <p:sp>
        <p:nvSpPr>
          <p:cNvPr id="10" name="Google Shape;208;p48">
            <a:extLst>
              <a:ext uri="{FF2B5EF4-FFF2-40B4-BE49-F238E27FC236}">
                <a16:creationId xmlns:a16="http://schemas.microsoft.com/office/drawing/2014/main" id="{F45B4F46-1E82-E94D-A2CF-50DA3C5B7EC6}"/>
              </a:ext>
            </a:extLst>
          </p:cNvPr>
          <p:cNvSpPr txBox="1">
            <a:spLocks/>
          </p:cNvSpPr>
          <p:nvPr/>
        </p:nvSpPr>
        <p:spPr>
          <a:xfrm>
            <a:off x="3082400" y="230206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ru-RU" b="1" dirty="0"/>
              <a:t>Игорь Стурейко</a:t>
            </a:r>
          </a:p>
        </p:txBody>
      </p:sp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D033A29A-5C61-8440-A7AA-1A792E6BB829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3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284" name="Google Shape;284;p65"/>
          <p:cNvSpPr/>
          <p:nvPr/>
        </p:nvSpPr>
        <p:spPr>
          <a:xfrm>
            <a:off x="680150" y="152115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65"/>
          <p:cNvSpPr/>
          <p:nvPr/>
        </p:nvSpPr>
        <p:spPr>
          <a:xfrm>
            <a:off x="680150" y="206655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65"/>
          <p:cNvSpPr/>
          <p:nvPr/>
        </p:nvSpPr>
        <p:spPr>
          <a:xfrm>
            <a:off x="680150" y="261195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65"/>
          <p:cNvSpPr/>
          <p:nvPr/>
        </p:nvSpPr>
        <p:spPr>
          <a:xfrm>
            <a:off x="680150" y="315735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88;p65">
            <a:extLst>
              <a:ext uri="{FF2B5EF4-FFF2-40B4-BE49-F238E27FC236}">
                <a16:creationId xmlns:a16="http://schemas.microsoft.com/office/drawing/2014/main" id="{E70A6281-3704-B54B-BD03-7CD165FF9994}"/>
              </a:ext>
            </a:extLst>
          </p:cNvPr>
          <p:cNvSpPr/>
          <p:nvPr/>
        </p:nvSpPr>
        <p:spPr>
          <a:xfrm>
            <a:off x="680150" y="424815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88;p65">
            <a:extLst>
              <a:ext uri="{FF2B5EF4-FFF2-40B4-BE49-F238E27FC236}">
                <a16:creationId xmlns:a16="http://schemas.microsoft.com/office/drawing/2014/main" id="{BE39A353-0113-CB40-A790-4710AD049C32}"/>
              </a:ext>
            </a:extLst>
          </p:cNvPr>
          <p:cNvSpPr/>
          <p:nvPr/>
        </p:nvSpPr>
        <p:spPr>
          <a:xfrm>
            <a:off x="680150" y="370275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Getting started with Airflow: how to master your workflow">
            <a:extLst>
              <a:ext uri="{FF2B5EF4-FFF2-40B4-BE49-F238E27FC236}">
                <a16:creationId xmlns:a16="http://schemas.microsoft.com/office/drawing/2014/main" id="{A13833BC-2BE9-6F44-B47A-387142975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r="30833"/>
          <a:stretch/>
        </p:blipFill>
        <p:spPr bwMode="auto">
          <a:xfrm>
            <a:off x="5791200" y="1265548"/>
            <a:ext cx="2590800" cy="34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6"/>
          <p:cNvSpPr txBox="1">
            <a:spLocks noGrp="1"/>
          </p:cNvSpPr>
          <p:nvPr>
            <p:ph type="body" idx="4294967295"/>
          </p:nvPr>
        </p:nvSpPr>
        <p:spPr>
          <a:xfrm>
            <a:off x="560550" y="16659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Как вас зовут? Откуда вы? 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297" name="Google Shape;297;p6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298" name="Google Shape;29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sp>
        <p:nvSpPr>
          <p:cNvPr id="305" name="Google Shape;305;p67"/>
          <p:cNvSpPr/>
          <p:nvPr/>
        </p:nvSpPr>
        <p:spPr>
          <a:xfrm>
            <a:off x="5730575" y="-8062"/>
            <a:ext cx="34134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7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67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67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67"/>
          <p:cNvSpPr txBox="1"/>
          <p:nvPr/>
        </p:nvSpPr>
        <p:spPr>
          <a:xfrm>
            <a:off x="6350663" y="1403888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23692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7"/>
          <p:cNvSpPr txBox="1"/>
          <p:nvPr/>
        </p:nvSpPr>
        <p:spPr>
          <a:xfrm>
            <a:off x="6829363" y="23559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8418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7"/>
          <p:cNvSpPr txBox="1"/>
          <p:nvPr/>
        </p:nvSpPr>
        <p:spPr>
          <a:xfrm>
            <a:off x="6829363" y="28369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33219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67"/>
          <p:cNvSpPr txBox="1"/>
          <p:nvPr/>
        </p:nvSpPr>
        <p:spPr>
          <a:xfrm>
            <a:off x="6829363" y="32324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 компании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69"/>
          <p:cNvSpPr txBox="1"/>
          <p:nvPr/>
        </p:nvSpPr>
        <p:spPr>
          <a:xfrm>
            <a:off x="1170350" y="1933625"/>
            <a:ext cx="4718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ОТУС специализируется на обучении в IT.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Наша фишка — продвинутые программы для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с опытом и быстрый запуск курсов по новым набирающим популярность технологиям.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9"/>
          <p:cNvSpPr txBox="1"/>
          <p:nvPr/>
        </p:nvSpPr>
        <p:spPr>
          <a:xfrm>
            <a:off x="1170350" y="15622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Сфера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69"/>
          <p:cNvSpPr txBox="1"/>
          <p:nvPr/>
        </p:nvSpPr>
        <p:spPr>
          <a:xfrm>
            <a:off x="1170350" y="3423925"/>
            <a:ext cx="5862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Наши партнеры современные технологичные компании.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А обучение и открытые материалы привлекают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разных грейдов: junior, middle, senior, lead.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69"/>
          <p:cNvSpPr txBox="1"/>
          <p:nvPr/>
        </p:nvSpPr>
        <p:spPr>
          <a:xfrm>
            <a:off x="1170350" y="30525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Клиенты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94" y="167792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94" y="314437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9"/>
          <p:cNvPicPr preferRelativeResize="0"/>
          <p:nvPr/>
        </p:nvPicPr>
        <p:blipFill rotWithShape="1">
          <a:blip r:embed="rId5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Образование в ОТУС</a:t>
            </a:r>
            <a:endParaRPr/>
          </a:p>
        </p:txBody>
      </p:sp>
      <p:sp>
        <p:nvSpPr>
          <p:cNvPr id="342" name="Google Shape;342;p70"/>
          <p:cNvSpPr txBox="1">
            <a:spLocks noGrp="1"/>
          </p:cNvSpPr>
          <p:nvPr>
            <p:ph type="body" idx="4294967295"/>
          </p:nvPr>
        </p:nvSpPr>
        <p:spPr>
          <a:xfrm>
            <a:off x="1483350" y="2056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43" name="Google Shape;343;p70"/>
          <p:cNvSpPr txBox="1">
            <a:spLocks noGrp="1"/>
          </p:cNvSpPr>
          <p:nvPr>
            <p:ph type="body" idx="4294967295"/>
          </p:nvPr>
        </p:nvSpPr>
        <p:spPr>
          <a:xfrm>
            <a:off x="1483350" y="1579994"/>
            <a:ext cx="2674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>
                <a:solidFill>
                  <a:srgbClr val="FF7700"/>
                </a:solidFill>
              </a:rPr>
              <a:t>Программы курсов</a:t>
            </a:r>
            <a:endParaRPr sz="2000" b="1">
              <a:solidFill>
                <a:srgbClr val="FF7700"/>
              </a:solidFill>
            </a:endParaRPr>
          </a:p>
        </p:txBody>
      </p:sp>
      <p:pic>
        <p:nvPicPr>
          <p:cNvPr id="344" name="Google Shape;34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675" y="1564400"/>
            <a:ext cx="396000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</TotalTime>
  <Words>1777</Words>
  <Application>Microsoft Macintosh PowerPoint</Application>
  <PresentationFormat>On-screen Show (16:9)</PresentationFormat>
  <Paragraphs>357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Courier New</vt:lpstr>
      <vt:lpstr>Roboto</vt:lpstr>
      <vt:lpstr>Times New Roman</vt:lpstr>
      <vt:lpstr>Trebuchet MS</vt:lpstr>
      <vt:lpstr>Office Theme</vt:lpstr>
      <vt:lpstr>Python Pro AirFlow – оркестрация задач</vt:lpstr>
      <vt:lpstr>PowerPoint Presentation</vt:lpstr>
      <vt:lpstr>Python pro AirFlow – Оркестрация задач</vt:lpstr>
      <vt:lpstr>Маршрут вебинара</vt:lpstr>
      <vt:lpstr>Расскажите о себе</vt:lpstr>
      <vt:lpstr>Правила вебинара</vt:lpstr>
      <vt:lpstr>Об ОТУС</vt:lpstr>
      <vt:lpstr>PowerPoint Presentation</vt:lpstr>
      <vt:lpstr>Образование в ОТУС</vt:lpstr>
      <vt:lpstr>Напишите, пожалуйста, в чат подходящую цифру</vt:lpstr>
      <vt:lpstr>Оркестрация задач</vt:lpstr>
      <vt:lpstr>Оркестрация - cron</vt:lpstr>
      <vt:lpstr>Оркестрация в 2021</vt:lpstr>
      <vt:lpstr>Luigi</vt:lpstr>
      <vt:lpstr>OOZIE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Вопросы?</vt:lpstr>
      <vt:lpstr>Знакомство с командой и программой курса</vt:lpstr>
      <vt:lpstr>Команда курса</vt:lpstr>
      <vt:lpstr>Команда курса</vt:lpstr>
      <vt:lpstr>О курсе Python pro</vt:lpstr>
      <vt:lpstr>Карта курса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Процесс обучения</vt:lpstr>
      <vt:lpstr>Заполните, пожалуйста, опрос о занятии по ссылке в чате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Ops</dc:title>
  <cp:lastModifiedBy>Стурейко Игорь Олегович</cp:lastModifiedBy>
  <cp:revision>15</cp:revision>
  <dcterms:created xsi:type="dcterms:W3CDTF">2024-07-23T07:20:56Z</dcterms:created>
  <dcterms:modified xsi:type="dcterms:W3CDTF">2024-07-23T19:00:00Z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2024-05-22T00:00:00Z</vt:filetime>
  </property>
  <property fmtid="{D5CDD505-2E9C-101B-9397-08002B2CF9AE}" pid="3" name="LastSaved">
    <vt:filetime>2024-07-23T00:00:00Z</vt:filetime>
  </property>
  <property fmtid="{D5CDD505-2E9C-101B-9397-08002B2CF9AE}" pid="4" name="Producer">
    <vt:lpwstr>macOS Version 14.2.1 (Build 23C71) Quartz PDFContext</vt:lpwstr>
  </property>
</Properties>
</file>